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5" r:id="rId27"/>
  </p:sldIdLst>
  <p:sldSz cx="9144000" cy="5143500" type="screen16x9"/>
  <p:notesSz cx="6858000" cy="9144000"/>
  <p:embeddedFontLst>
    <p:embeddedFont>
      <p:font typeface="Merriweather" panose="020B0604020202020204" charset="0"/>
      <p:regular r:id="rId29"/>
      <p:bold r:id="rId30"/>
      <p:italic r:id="rId31"/>
      <p:boldItalic r:id="rId32"/>
    </p:embeddedFont>
    <p:embeddedFont>
      <p:font typeface="Raleway"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5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06208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52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8b5a1513a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8b5a1513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85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8e30e06c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8e30e06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96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02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90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52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b25608a6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b25608a6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13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8e30e06c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48e30e06c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49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8e30e06c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48e30e06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60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48e30e06c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48e30e06c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17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8e30e06c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48e30e06c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69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b25608a60_0_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b25608a6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80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48e30e06c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48e30e06c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556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48e30e06c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48e30e06c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342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48e30e06c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48e30e06c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809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8e30e06c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48e30e06c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50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48e30e06c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48e30e06c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071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3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14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8b5a1513a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8b5a1513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16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8b5a1513a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8b5a151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36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42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8b5a1513a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8b5a1513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924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8b5a1513a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8b5a1513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95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bcf4cb18eb8f0a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bcf4cb18eb8f0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22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8b5a1513a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8b5a1513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p:nvPr/>
        </p:nvSpPr>
        <p:spPr>
          <a:xfrm>
            <a:off x="100" y="2580675"/>
            <a:ext cx="9144000" cy="256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03500" y="1786850"/>
            <a:ext cx="5337000" cy="1569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944450" y="1831388"/>
            <a:ext cx="5255100" cy="14808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19"/>
        <p:cNvGrpSpPr/>
        <p:nvPr/>
      </p:nvGrpSpPr>
      <p:grpSpPr>
        <a:xfrm>
          <a:off x="0" y="0"/>
          <a:ext cx="0" cy="0"/>
          <a:chOff x="0" y="0"/>
          <a:chExt cx="0" cy="0"/>
        </a:xfrm>
      </p:grpSpPr>
      <p:sp>
        <p:nvSpPr>
          <p:cNvPr id="20" name="Google Shape;20;p4"/>
          <p:cNvSpPr/>
          <p:nvPr/>
        </p:nvSpPr>
        <p:spPr>
          <a:xfrm>
            <a:off x="100" y="0"/>
            <a:ext cx="9144000" cy="164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4087475" y="1147237"/>
            <a:ext cx="969300" cy="96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135950" y="1208048"/>
            <a:ext cx="872100" cy="84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lvl1pPr marL="457200" lvl="0" indent="-342900" algn="ctr" rtl="0">
              <a:spcBef>
                <a:spcPts val="600"/>
              </a:spcBef>
              <a:spcAft>
                <a:spcPts val="0"/>
              </a:spcAft>
              <a:buClr>
                <a:srgbClr val="FFFFFF"/>
              </a:buClr>
              <a:buSzPts val="1800"/>
              <a:buFont typeface="Merriweather"/>
              <a:buChar char="◉"/>
              <a:defRPr i="1">
                <a:solidFill>
                  <a:srgbClr val="FFFFFF"/>
                </a:solidFill>
                <a:latin typeface="Merriweather"/>
                <a:ea typeface="Merriweather"/>
                <a:cs typeface="Merriweather"/>
                <a:sym typeface="Merriweather"/>
              </a:defRPr>
            </a:lvl1pPr>
            <a:lvl2pPr marL="914400" lvl="1"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2pPr>
            <a:lvl3pPr marL="1371600" lvl="2"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3pPr>
            <a:lvl4pPr marL="1828800" lvl="3"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4pPr>
            <a:lvl5pPr marL="2286000" lvl="4"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5pPr>
            <a:lvl6pPr marL="2743200" lvl="5"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6pPr>
            <a:lvl7pPr marL="3200400" lvl="6"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7pPr>
            <a:lvl8pPr marL="3657600" lvl="7"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8pPr>
            <a:lvl9pPr marL="4114800" lvl="8" indent="-38100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9pPr>
          </a:lstStyle>
          <a:p>
            <a:endParaRPr/>
          </a:p>
        </p:txBody>
      </p:sp>
      <p:sp>
        <p:nvSpPr>
          <p:cNvPr id="24" name="Google Shape;24;p4"/>
          <p:cNvSpPr txBox="1"/>
          <p:nvPr/>
        </p:nvSpPr>
        <p:spPr>
          <a:xfrm>
            <a:off x="3593400" y="113415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1"/>
                </a:solidFill>
                <a:latin typeface="Raleway"/>
                <a:ea typeface="Raleway"/>
                <a:cs typeface="Raleway"/>
                <a:sym typeface="Raleway"/>
              </a:rPr>
              <a:t>“</a:t>
            </a:r>
            <a:endParaRPr sz="9600">
              <a:solidFill>
                <a:schemeClr val="dk1"/>
              </a:solidFill>
              <a:latin typeface="Raleway"/>
              <a:ea typeface="Raleway"/>
              <a:cs typeface="Raleway"/>
              <a:sym typeface="Raleway"/>
            </a:endParaRPr>
          </a:p>
        </p:txBody>
      </p:sp>
      <p:sp>
        <p:nvSpPr>
          <p:cNvPr id="25" name="Google Shape;25;p4"/>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solidFill>
                  <a:schemeClr val="accent3"/>
                </a:solidFill>
                <a:latin typeface="Merriweather"/>
                <a:ea typeface="Merriweather"/>
                <a:cs typeface="Merriweather"/>
                <a:sym typeface="Merriweather"/>
              </a:defRPr>
            </a:lvl1pPr>
            <a:lvl2pPr lvl="1">
              <a:buNone/>
              <a:defRPr>
                <a:solidFill>
                  <a:schemeClr val="accent3"/>
                </a:solidFill>
                <a:latin typeface="Merriweather"/>
                <a:ea typeface="Merriweather"/>
                <a:cs typeface="Merriweather"/>
                <a:sym typeface="Merriweather"/>
              </a:defRPr>
            </a:lvl2pPr>
            <a:lvl3pPr lvl="2">
              <a:buNone/>
              <a:defRPr>
                <a:solidFill>
                  <a:schemeClr val="accent3"/>
                </a:solidFill>
                <a:latin typeface="Merriweather"/>
                <a:ea typeface="Merriweather"/>
                <a:cs typeface="Merriweather"/>
                <a:sym typeface="Merriweather"/>
              </a:defRPr>
            </a:lvl3pPr>
            <a:lvl4pPr lvl="3">
              <a:buNone/>
              <a:defRPr>
                <a:solidFill>
                  <a:schemeClr val="accent3"/>
                </a:solidFill>
                <a:latin typeface="Merriweather"/>
                <a:ea typeface="Merriweather"/>
                <a:cs typeface="Merriweather"/>
                <a:sym typeface="Merriweather"/>
              </a:defRPr>
            </a:lvl4pPr>
            <a:lvl5pPr lvl="4">
              <a:buNone/>
              <a:defRPr>
                <a:solidFill>
                  <a:schemeClr val="accent3"/>
                </a:solidFill>
                <a:latin typeface="Merriweather"/>
                <a:ea typeface="Merriweather"/>
                <a:cs typeface="Merriweather"/>
                <a:sym typeface="Merriweather"/>
              </a:defRPr>
            </a:lvl5pPr>
            <a:lvl6pPr lvl="5">
              <a:buNone/>
              <a:defRPr>
                <a:solidFill>
                  <a:schemeClr val="accent3"/>
                </a:solidFill>
                <a:latin typeface="Merriweather"/>
                <a:ea typeface="Merriweather"/>
                <a:cs typeface="Merriweather"/>
                <a:sym typeface="Merriweather"/>
              </a:defRPr>
            </a:lvl6pPr>
            <a:lvl7pPr lvl="6">
              <a:buNone/>
              <a:defRPr>
                <a:solidFill>
                  <a:schemeClr val="accent3"/>
                </a:solidFill>
                <a:latin typeface="Merriweather"/>
                <a:ea typeface="Merriweather"/>
                <a:cs typeface="Merriweather"/>
                <a:sym typeface="Merriweather"/>
              </a:defRPr>
            </a:lvl7pPr>
            <a:lvl8pPr lvl="7">
              <a:buNone/>
              <a:defRPr>
                <a:solidFill>
                  <a:schemeClr val="accent3"/>
                </a:solidFill>
                <a:latin typeface="Merriweather"/>
                <a:ea typeface="Merriweather"/>
                <a:cs typeface="Merriweather"/>
                <a:sym typeface="Merriweather"/>
              </a:defRPr>
            </a:lvl8pPr>
            <a:lvl9pPr lvl="8">
              <a:buNone/>
              <a:defRPr>
                <a:solidFill>
                  <a:schemeClr val="accent3"/>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5"/>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0" name="Google Shape;30;p5"/>
          <p:cNvSpPr txBox="1">
            <a:spLocks noGrp="1"/>
          </p:cNvSpPr>
          <p:nvPr>
            <p:ph type="body" idx="1"/>
          </p:nvPr>
        </p:nvSpPr>
        <p:spPr>
          <a:xfrm>
            <a:off x="457200" y="1403306"/>
            <a:ext cx="8229600" cy="3522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1" name="Google Shape;31;p5"/>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body" idx="1"/>
          </p:nvPr>
        </p:nvSpPr>
        <p:spPr>
          <a:xfrm>
            <a:off x="457200" y="1397363"/>
            <a:ext cx="3994500" cy="352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4692274" y="1397363"/>
            <a:ext cx="3994500" cy="352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 name="Google Shape;38;p6"/>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7"/>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457200" y="1462781"/>
            <a:ext cx="2631900" cy="346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3" name="Google Shape;43;p7"/>
          <p:cNvSpPr txBox="1">
            <a:spLocks noGrp="1"/>
          </p:cNvSpPr>
          <p:nvPr>
            <p:ph type="body" idx="2"/>
          </p:nvPr>
        </p:nvSpPr>
        <p:spPr>
          <a:xfrm>
            <a:off x="3223964" y="1462781"/>
            <a:ext cx="2631900" cy="346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4" name="Google Shape;44;p7"/>
          <p:cNvSpPr txBox="1">
            <a:spLocks noGrp="1"/>
          </p:cNvSpPr>
          <p:nvPr>
            <p:ph type="body" idx="3"/>
          </p:nvPr>
        </p:nvSpPr>
        <p:spPr>
          <a:xfrm>
            <a:off x="5990727" y="1462781"/>
            <a:ext cx="2631900" cy="346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5" name="Google Shape;45;p7"/>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6" name="Google Shape;46;p7"/>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1" name="Google Shape;51;p8"/>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9"/>
          <p:cNvSpPr/>
          <p:nvPr/>
        </p:nvSpPr>
        <p:spPr>
          <a:xfrm>
            <a:off x="100" y="4346775"/>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body" idx="1"/>
          </p:nvPr>
        </p:nvSpPr>
        <p:spPr>
          <a:xfrm>
            <a:off x="457200" y="4346775"/>
            <a:ext cx="8229600" cy="5544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Clr>
                <a:schemeClr val="accent1"/>
              </a:buClr>
              <a:buSzPts val="1400"/>
              <a:buFont typeface="Merriweather"/>
              <a:buNone/>
              <a:defRPr sz="1400" i="1">
                <a:solidFill>
                  <a:schemeClr val="accent1"/>
                </a:solidFill>
                <a:latin typeface="Merriweather"/>
                <a:ea typeface="Merriweather"/>
                <a:cs typeface="Merriweather"/>
                <a:sym typeface="Merriweather"/>
              </a:defRPr>
            </a:lvl1pPr>
          </a:lstStyle>
          <a:p>
            <a:endParaRPr/>
          </a:p>
        </p:txBody>
      </p:sp>
      <p:sp>
        <p:nvSpPr>
          <p:cNvPr id="55" name="Google Shape;55;p9"/>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solidFill>
                  <a:schemeClr val="accent1"/>
                </a:solidFill>
                <a:latin typeface="Merriweather"/>
                <a:ea typeface="Merriweather"/>
                <a:cs typeface="Merriweather"/>
                <a:sym typeface="Merriweather"/>
              </a:defRPr>
            </a:lvl1pPr>
            <a:lvl2pPr lvl="1">
              <a:buNone/>
              <a:defRPr>
                <a:solidFill>
                  <a:schemeClr val="accent1"/>
                </a:solidFill>
                <a:latin typeface="Merriweather"/>
                <a:ea typeface="Merriweather"/>
                <a:cs typeface="Merriweather"/>
                <a:sym typeface="Merriweather"/>
              </a:defRPr>
            </a:lvl2pPr>
            <a:lvl3pPr lvl="2">
              <a:buNone/>
              <a:defRPr>
                <a:solidFill>
                  <a:schemeClr val="accent1"/>
                </a:solidFill>
                <a:latin typeface="Merriweather"/>
                <a:ea typeface="Merriweather"/>
                <a:cs typeface="Merriweather"/>
                <a:sym typeface="Merriweather"/>
              </a:defRPr>
            </a:lvl3pPr>
            <a:lvl4pPr lvl="3">
              <a:buNone/>
              <a:defRPr>
                <a:solidFill>
                  <a:schemeClr val="accent1"/>
                </a:solidFill>
                <a:latin typeface="Merriweather"/>
                <a:ea typeface="Merriweather"/>
                <a:cs typeface="Merriweather"/>
                <a:sym typeface="Merriweather"/>
              </a:defRPr>
            </a:lvl4pPr>
            <a:lvl5pPr lvl="4">
              <a:buNone/>
              <a:defRPr>
                <a:solidFill>
                  <a:schemeClr val="accent1"/>
                </a:solidFill>
                <a:latin typeface="Merriweather"/>
                <a:ea typeface="Merriweather"/>
                <a:cs typeface="Merriweather"/>
                <a:sym typeface="Merriweather"/>
              </a:defRPr>
            </a:lvl5pPr>
            <a:lvl6pPr lvl="5">
              <a:buNone/>
              <a:defRPr>
                <a:solidFill>
                  <a:schemeClr val="accent1"/>
                </a:solidFill>
                <a:latin typeface="Merriweather"/>
                <a:ea typeface="Merriweather"/>
                <a:cs typeface="Merriweather"/>
                <a:sym typeface="Merriweather"/>
              </a:defRPr>
            </a:lvl6pPr>
            <a:lvl7pPr lvl="6">
              <a:buNone/>
              <a:defRPr>
                <a:solidFill>
                  <a:schemeClr val="accent1"/>
                </a:solidFill>
                <a:latin typeface="Merriweather"/>
                <a:ea typeface="Merriweather"/>
                <a:cs typeface="Merriweather"/>
                <a:sym typeface="Merriweather"/>
              </a:defRPr>
            </a:lvl7pPr>
            <a:lvl8pPr lvl="7">
              <a:buNone/>
              <a:defRPr>
                <a:solidFill>
                  <a:schemeClr val="accent1"/>
                </a:solidFill>
                <a:latin typeface="Merriweather"/>
                <a:ea typeface="Merriweather"/>
                <a:cs typeface="Merriweather"/>
                <a:sym typeface="Merriweather"/>
              </a:defRPr>
            </a:lvl8pPr>
            <a:lvl9pPr lvl="8">
              <a:buNone/>
              <a:defRPr>
                <a:solidFill>
                  <a:schemeClr val="accent1"/>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light" type="blank">
  <p:cSld name="BLANK">
    <p:bg>
      <p:bgPr>
        <a:solidFill>
          <a:schemeClr val="accent3"/>
        </a:solidFill>
        <a:effectLst/>
      </p:bgPr>
    </p:bg>
    <p:spTree>
      <p:nvGrpSpPr>
        <p:cNvPr id="1" name="Shape 56"/>
        <p:cNvGrpSpPr/>
        <p:nvPr/>
      </p:nvGrpSpPr>
      <p:grpSpPr>
        <a:xfrm>
          <a:off x="0" y="0"/>
          <a:ext cx="0" cy="0"/>
          <a:chOff x="0" y="0"/>
          <a:chExt cx="0" cy="0"/>
        </a:xfrm>
      </p:grpSpPr>
      <p:sp>
        <p:nvSpPr>
          <p:cNvPr id="57" name="Google Shape;57;p10"/>
          <p:cNvSpPr/>
          <p:nvPr/>
        </p:nvSpPr>
        <p:spPr>
          <a:xfrm>
            <a:off x="322800" y="328500"/>
            <a:ext cx="8498400" cy="44865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385544" y="389475"/>
            <a:ext cx="8373000" cy="43647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sldNum" idx="12"/>
          </p:nvPr>
        </p:nvSpPr>
        <p:spPr>
          <a:xfrm>
            <a:off x="4297650" y="4764749"/>
            <a:ext cx="548700" cy="302700"/>
          </a:xfrm>
          <a:prstGeom prst="rect">
            <a:avLst/>
          </a:prstGeom>
          <a:ln>
            <a:noFill/>
          </a:ln>
        </p:spPr>
        <p:txBody>
          <a:bodyPr spcFirstLastPara="1" wrap="square" lIns="91425" tIns="91425" rIns="91425" bIns="91425" anchor="t" anchorCtr="0">
            <a:noAutofit/>
          </a:bodyPr>
          <a:lstStyle>
            <a:lvl1pPr lvl="0">
              <a:buNone/>
              <a:defRPr>
                <a:solidFill>
                  <a:schemeClr val="accent3"/>
                </a:solidFill>
              </a:defRPr>
            </a:lvl1pPr>
            <a:lvl2pPr lvl="1">
              <a:buNone/>
              <a:defRPr>
                <a:solidFill>
                  <a:schemeClr val="accent3"/>
                </a:solidFill>
              </a:defRPr>
            </a:lvl2pPr>
            <a:lvl3pPr lvl="2">
              <a:buNone/>
              <a:defRPr>
                <a:solidFill>
                  <a:schemeClr val="accent3"/>
                </a:solidFill>
              </a:defRPr>
            </a:lvl3pPr>
            <a:lvl4pPr lvl="3">
              <a:buNone/>
              <a:defRPr>
                <a:solidFill>
                  <a:schemeClr val="accent3"/>
                </a:solidFill>
              </a:defRPr>
            </a:lvl4pPr>
            <a:lvl5pPr lvl="4">
              <a:buNone/>
              <a:defRPr>
                <a:solidFill>
                  <a:schemeClr val="accent3"/>
                </a:solidFill>
              </a:defRPr>
            </a:lvl5pPr>
            <a:lvl6pPr lvl="5">
              <a:buNone/>
              <a:defRPr>
                <a:solidFill>
                  <a:schemeClr val="accent3"/>
                </a:solidFill>
              </a:defRPr>
            </a:lvl6pPr>
            <a:lvl7pPr lvl="6">
              <a:buNone/>
              <a:defRPr>
                <a:solidFill>
                  <a:schemeClr val="accent3"/>
                </a:solidFill>
              </a:defRPr>
            </a:lvl7pPr>
            <a:lvl8pPr lvl="7">
              <a:buNone/>
              <a:defRPr>
                <a:solidFill>
                  <a:schemeClr val="accent3"/>
                </a:solidFill>
              </a:defRPr>
            </a:lvl8pPr>
            <a:lvl9pPr lvl="8">
              <a:buNone/>
              <a:defRPr>
                <a:solidFill>
                  <a:schemeClr val="accent3"/>
                </a:solidFill>
              </a:defRPr>
            </a:lvl9pPr>
          </a:lstStyle>
          <a:p>
            <a:pPr marL="0" lvl="0" indent="0" algn="ctr" rtl="0">
              <a:spcBef>
                <a:spcPts val="0"/>
              </a:spcBef>
              <a:spcAft>
                <a:spcPts val="0"/>
              </a:spcAft>
              <a:buNone/>
            </a:pPr>
            <a:fld id="{00000000-1234-1234-1234-123412341234}" type="slidenum">
              <a:rPr lang="en"/>
              <a:t>‹#›</a:t>
            </a:fld>
            <a:endParaRPr/>
          </a:p>
        </p:txBody>
      </p:sp>
      <p:sp>
        <p:nvSpPr>
          <p:cNvPr id="62" name="Google Shape;62;p11"/>
          <p:cNvSpPr/>
          <p:nvPr/>
        </p:nvSpPr>
        <p:spPr>
          <a:xfrm>
            <a:off x="322800" y="328500"/>
            <a:ext cx="8498400" cy="4486500"/>
          </a:xfrm>
          <a:prstGeom prst="rect">
            <a:avLst/>
          </a:prstGeom>
          <a:noFill/>
          <a:ln w="9525"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a:off x="385544" y="389475"/>
            <a:ext cx="8373000" cy="4364700"/>
          </a:xfrm>
          <a:prstGeom prst="rect">
            <a:avLst/>
          </a:prstGeom>
          <a:noFill/>
          <a:ln w="28575"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0300" y="556800"/>
            <a:ext cx="5523600" cy="477900"/>
          </a:xfrm>
          <a:prstGeom prst="rect">
            <a:avLst/>
          </a:prstGeom>
          <a:solidFill>
            <a:schemeClr val="dk1"/>
          </a:solid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2pPr>
            <a:lvl3pPr lvl="2"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3pPr>
            <a:lvl4pPr lvl="3"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4pPr>
            <a:lvl5pPr lvl="4"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5pPr>
            <a:lvl6pPr lvl="5"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6pPr>
            <a:lvl7pPr lvl="6"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7pPr>
            <a:lvl8pPr lvl="7"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8pPr>
            <a:lvl9pPr lvl="8"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345100"/>
            <a:ext cx="8229600" cy="3580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marL="914400" lvl="1"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marL="1371600" lvl="2"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marL="1828800" lvl="3"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marL="2286000" lvl="4"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marL="2743200" lvl="5"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marL="3200400" lvl="6"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marL="3657600" lvl="7"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marL="4114800" lvl="8"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4297650" y="4764749"/>
            <a:ext cx="548700" cy="3027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Merriweather"/>
                <a:ea typeface="Merriweather"/>
                <a:cs typeface="Merriweather"/>
                <a:sym typeface="Merriweather"/>
              </a:defRPr>
            </a:lvl1pPr>
            <a:lvl2pPr lvl="1" algn="ctr">
              <a:buNone/>
              <a:defRPr sz="1100">
                <a:solidFill>
                  <a:schemeClr val="dk1"/>
                </a:solidFill>
                <a:latin typeface="Merriweather"/>
                <a:ea typeface="Merriweather"/>
                <a:cs typeface="Merriweather"/>
                <a:sym typeface="Merriweather"/>
              </a:defRPr>
            </a:lvl2pPr>
            <a:lvl3pPr lvl="2" algn="ctr">
              <a:buNone/>
              <a:defRPr sz="1100">
                <a:solidFill>
                  <a:schemeClr val="dk1"/>
                </a:solidFill>
                <a:latin typeface="Merriweather"/>
                <a:ea typeface="Merriweather"/>
                <a:cs typeface="Merriweather"/>
                <a:sym typeface="Merriweather"/>
              </a:defRPr>
            </a:lvl3pPr>
            <a:lvl4pPr lvl="3" algn="ctr">
              <a:buNone/>
              <a:defRPr sz="1100">
                <a:solidFill>
                  <a:schemeClr val="dk1"/>
                </a:solidFill>
                <a:latin typeface="Merriweather"/>
                <a:ea typeface="Merriweather"/>
                <a:cs typeface="Merriweather"/>
                <a:sym typeface="Merriweather"/>
              </a:defRPr>
            </a:lvl4pPr>
            <a:lvl5pPr lvl="4" algn="ctr">
              <a:buNone/>
              <a:defRPr sz="1100">
                <a:solidFill>
                  <a:schemeClr val="dk1"/>
                </a:solidFill>
                <a:latin typeface="Merriweather"/>
                <a:ea typeface="Merriweather"/>
                <a:cs typeface="Merriweather"/>
                <a:sym typeface="Merriweather"/>
              </a:defRPr>
            </a:lvl5pPr>
            <a:lvl6pPr lvl="5" algn="ctr">
              <a:buNone/>
              <a:defRPr sz="1100">
                <a:solidFill>
                  <a:schemeClr val="dk1"/>
                </a:solidFill>
                <a:latin typeface="Merriweather"/>
                <a:ea typeface="Merriweather"/>
                <a:cs typeface="Merriweather"/>
                <a:sym typeface="Merriweather"/>
              </a:defRPr>
            </a:lvl6pPr>
            <a:lvl7pPr lvl="6" algn="ctr">
              <a:buNone/>
              <a:defRPr sz="1100">
                <a:solidFill>
                  <a:schemeClr val="dk1"/>
                </a:solidFill>
                <a:latin typeface="Merriweather"/>
                <a:ea typeface="Merriweather"/>
                <a:cs typeface="Merriweather"/>
                <a:sym typeface="Merriweather"/>
              </a:defRPr>
            </a:lvl7pPr>
            <a:lvl8pPr lvl="7" algn="ctr">
              <a:buNone/>
              <a:defRPr sz="1100">
                <a:solidFill>
                  <a:schemeClr val="dk1"/>
                </a:solidFill>
                <a:latin typeface="Merriweather"/>
                <a:ea typeface="Merriweather"/>
                <a:cs typeface="Merriweather"/>
                <a:sym typeface="Merriweather"/>
              </a:defRPr>
            </a:lvl8pPr>
            <a:lvl9pPr lvl="8" algn="ctr">
              <a:buNone/>
              <a:defRPr sz="1100">
                <a:solidFill>
                  <a:schemeClr val="dk1"/>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Bernadette_Coggins@tempe.gov"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mailto:director@standupaj.org" TargetMode="External"/><Relationship Id="rId4" Type="http://schemas.openxmlformats.org/officeDocument/2006/relationships/hyperlink" Target="mailto:joronda@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1944450" y="1857300"/>
            <a:ext cx="5255100" cy="14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Tempe Coalition</a:t>
            </a:r>
            <a:endParaRPr sz="3000"/>
          </a:p>
          <a:p>
            <a:pPr marL="0" lvl="0" indent="0" algn="ctr" rtl="0">
              <a:spcBef>
                <a:spcPts val="0"/>
              </a:spcBef>
              <a:spcAft>
                <a:spcPts val="0"/>
              </a:spcAft>
              <a:buNone/>
            </a:pPr>
            <a:r>
              <a:rPr lang="en" sz="3000"/>
              <a:t>StandUP AJ</a:t>
            </a:r>
            <a:endParaRPr sz="3000"/>
          </a:p>
          <a:p>
            <a:pPr marL="0" lvl="0" indent="0" algn="ctr" rtl="0">
              <a:spcBef>
                <a:spcPts val="0"/>
              </a:spcBef>
              <a:spcAft>
                <a:spcPts val="0"/>
              </a:spcAft>
              <a:buNone/>
            </a:pPr>
            <a:r>
              <a:rPr lang="en" sz="3000"/>
              <a:t>Mentorship</a:t>
            </a:r>
            <a:endParaRPr sz="3000"/>
          </a:p>
        </p:txBody>
      </p:sp>
      <p:pic>
        <p:nvPicPr>
          <p:cNvPr id="69" name="Google Shape;69;p12"/>
          <p:cNvPicPr preferRelativeResize="0"/>
          <p:nvPr/>
        </p:nvPicPr>
        <p:blipFill>
          <a:blip r:embed="rId3">
            <a:alphaModFix/>
          </a:blip>
          <a:stretch>
            <a:fillRect/>
          </a:stretch>
        </p:blipFill>
        <p:spPr>
          <a:xfrm>
            <a:off x="2331450" y="388375"/>
            <a:ext cx="4476675" cy="914850"/>
          </a:xfrm>
          <a:prstGeom prst="rect">
            <a:avLst/>
          </a:prstGeom>
          <a:noFill/>
          <a:ln>
            <a:noFill/>
          </a:ln>
        </p:spPr>
      </p:pic>
      <p:pic>
        <p:nvPicPr>
          <p:cNvPr id="70" name="Google Shape;70;p12"/>
          <p:cNvPicPr preferRelativeResize="0"/>
          <p:nvPr/>
        </p:nvPicPr>
        <p:blipFill>
          <a:blip r:embed="rId4">
            <a:alphaModFix/>
          </a:blip>
          <a:stretch>
            <a:fillRect/>
          </a:stretch>
        </p:blipFill>
        <p:spPr>
          <a:xfrm>
            <a:off x="3612000" y="3286200"/>
            <a:ext cx="1970418" cy="18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ctrTitle" idx="4294967295"/>
          </p:nvPr>
        </p:nvSpPr>
        <p:spPr>
          <a:xfrm>
            <a:off x="1080600" y="1486152"/>
            <a:ext cx="6982800" cy="894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chemeClr val="accent1"/>
                </a:solidFill>
              </a:rPr>
              <a:t>32 boxes </a:t>
            </a:r>
            <a:endParaRPr sz="7200">
              <a:solidFill>
                <a:schemeClr val="accent1"/>
              </a:solidFill>
            </a:endParaRPr>
          </a:p>
        </p:txBody>
      </p:sp>
      <p:sp>
        <p:nvSpPr>
          <p:cNvPr id="165" name="Google Shape;165;p21"/>
          <p:cNvSpPr txBox="1">
            <a:spLocks noGrp="1"/>
          </p:cNvSpPr>
          <p:nvPr>
            <p:ph type="subTitle" idx="4294967295"/>
          </p:nvPr>
        </p:nvSpPr>
        <p:spPr>
          <a:xfrm>
            <a:off x="1080600" y="2603087"/>
            <a:ext cx="69828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Narcan is now being distributed. And this is just the first couple weeks. 150 more ordered</a:t>
            </a:r>
            <a:endParaRPr sz="1800"/>
          </a:p>
        </p:txBody>
      </p:sp>
      <p:sp>
        <p:nvSpPr>
          <p:cNvPr id="166" name="Google Shape;166;p21"/>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810200" y="5718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StandUP AJ</a:t>
            </a:r>
            <a:endParaRPr/>
          </a:p>
        </p:txBody>
      </p:sp>
      <p:sp>
        <p:nvSpPr>
          <p:cNvPr id="179" name="Google Shape;179;p23"/>
          <p:cNvSpPr txBox="1">
            <a:spLocks noGrp="1"/>
          </p:cNvSpPr>
          <p:nvPr>
            <p:ph type="body" idx="1"/>
          </p:nvPr>
        </p:nvSpPr>
        <p:spPr>
          <a:xfrm>
            <a:off x="284050" y="1145950"/>
            <a:ext cx="8498400" cy="3997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90500" marR="190500" lvl="0" indent="0" algn="ctr" rtl="0">
              <a:lnSpc>
                <a:spcPct val="100000"/>
              </a:lnSpc>
              <a:spcBef>
                <a:spcPts val="1400"/>
              </a:spcBef>
              <a:spcAft>
                <a:spcPts val="0"/>
              </a:spcAft>
              <a:buNone/>
            </a:pPr>
            <a:r>
              <a:rPr lang="en" sz="1700">
                <a:highlight>
                  <a:schemeClr val="lt1"/>
                </a:highlight>
              </a:rPr>
              <a:t>Who We Are</a:t>
            </a:r>
            <a:endParaRPr sz="1250">
              <a:solidFill>
                <a:srgbClr val="222222"/>
              </a:solidFill>
              <a:highlight>
                <a:schemeClr val="lt1"/>
              </a:highlight>
            </a:endParaRPr>
          </a:p>
          <a:p>
            <a:pPr marL="190500" marR="190500" lvl="0" indent="0" algn="ctr" rtl="0">
              <a:lnSpc>
                <a:spcPct val="100000"/>
              </a:lnSpc>
              <a:spcBef>
                <a:spcPts val="800"/>
              </a:spcBef>
              <a:spcAft>
                <a:spcPts val="0"/>
              </a:spcAft>
              <a:buNone/>
            </a:pPr>
            <a:r>
              <a:rPr lang="en" sz="1350">
                <a:solidFill>
                  <a:srgbClr val="2A2A2A"/>
                </a:solidFill>
              </a:rPr>
              <a:t>Established in July of 2020, StandUP AJ is a group of community members and organizations that share the common desire and goal of preventing substance misuse in our beloved community of Apache Junction.  With our dedication, hard work, and collaborative efforts we strive to do just that.  It is our own community driven empowerment that will help a thriving, healthy Apache Junction community rise to the top! </a:t>
            </a:r>
            <a:endParaRPr sz="1150">
              <a:solidFill>
                <a:srgbClr val="222222"/>
              </a:solidFill>
              <a:highlight>
                <a:schemeClr val="lt1"/>
              </a:highlight>
            </a:endParaRPr>
          </a:p>
          <a:p>
            <a:pPr marL="190500" marR="190500" lvl="0" indent="0" algn="ctr" rtl="0">
              <a:lnSpc>
                <a:spcPct val="100000"/>
              </a:lnSpc>
              <a:spcBef>
                <a:spcPts val="1400"/>
              </a:spcBef>
              <a:spcAft>
                <a:spcPts val="0"/>
              </a:spcAft>
              <a:buNone/>
            </a:pPr>
            <a:r>
              <a:rPr lang="en" sz="1700">
                <a:highlight>
                  <a:schemeClr val="lt1"/>
                </a:highlight>
              </a:rPr>
              <a:t>Our Vision</a:t>
            </a:r>
            <a:endParaRPr sz="1700">
              <a:highlight>
                <a:schemeClr val="lt1"/>
              </a:highlight>
            </a:endParaRPr>
          </a:p>
          <a:p>
            <a:pPr marL="190500" marR="190500" lvl="0" indent="0" algn="ctr" rtl="0">
              <a:lnSpc>
                <a:spcPct val="100000"/>
              </a:lnSpc>
              <a:spcBef>
                <a:spcPts val="800"/>
              </a:spcBef>
              <a:spcAft>
                <a:spcPts val="0"/>
              </a:spcAft>
              <a:buNone/>
            </a:pPr>
            <a:r>
              <a:rPr lang="en" sz="1350">
                <a:solidFill>
                  <a:srgbClr val="2A2A2A"/>
                </a:solidFill>
              </a:rPr>
              <a:t>Apache Junction youth and community standing together for healthy life choices, choosing to be drug free, and building bright futures. </a:t>
            </a:r>
            <a:endParaRPr sz="1450">
              <a:highlight>
                <a:schemeClr val="lt1"/>
              </a:highlight>
            </a:endParaRPr>
          </a:p>
          <a:p>
            <a:pPr marL="190500" marR="190500" lvl="0" indent="0" algn="ctr" rtl="0">
              <a:lnSpc>
                <a:spcPct val="100000"/>
              </a:lnSpc>
              <a:spcBef>
                <a:spcPts val="2300"/>
              </a:spcBef>
              <a:spcAft>
                <a:spcPts val="0"/>
              </a:spcAft>
              <a:buNone/>
            </a:pPr>
            <a:r>
              <a:rPr lang="en" sz="1700">
                <a:highlight>
                  <a:schemeClr val="lt1"/>
                </a:highlight>
              </a:rPr>
              <a:t>Our Mission</a:t>
            </a:r>
            <a:endParaRPr sz="1700">
              <a:highlight>
                <a:schemeClr val="lt1"/>
              </a:highlight>
            </a:endParaRPr>
          </a:p>
          <a:p>
            <a:pPr marL="190500" marR="190500" lvl="0" indent="0" algn="ctr" rtl="0">
              <a:lnSpc>
                <a:spcPct val="100000"/>
              </a:lnSpc>
              <a:spcBef>
                <a:spcPts val="800"/>
              </a:spcBef>
              <a:spcAft>
                <a:spcPts val="0"/>
              </a:spcAft>
              <a:buNone/>
            </a:pPr>
            <a:r>
              <a:rPr lang="en" sz="1350">
                <a:solidFill>
                  <a:srgbClr val="2A2A2A"/>
                </a:solidFill>
              </a:rPr>
              <a:t>Collaborating with the Apache Junction community to ensure brighter futures through eliminating youth substance and alcohol misuse by providing trauma informed education and advocacy in order to provide opportunities that promote a thriving and healthy lifestyle.</a:t>
            </a:r>
            <a:endParaRPr sz="1250">
              <a:highlight>
                <a:schemeClr val="lt1"/>
              </a:highlight>
            </a:endParaRPr>
          </a:p>
          <a:p>
            <a:pPr marL="0" lvl="0" indent="0" algn="l" rtl="0">
              <a:spcBef>
                <a:spcPts val="2300"/>
              </a:spcBef>
              <a:spcAft>
                <a:spcPts val="0"/>
              </a:spcAft>
              <a:buNone/>
            </a:pP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ctrTitle" idx="4294967295"/>
          </p:nvPr>
        </p:nvSpPr>
        <p:spPr>
          <a:xfrm>
            <a:off x="1442100" y="2269144"/>
            <a:ext cx="6259800" cy="11598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222222"/>
                </a:solidFill>
                <a:latin typeface="Raleway"/>
                <a:ea typeface="Raleway"/>
                <a:cs typeface="Raleway"/>
                <a:sym typeface="Raleway"/>
              </a:rPr>
              <a:t>SPOTLIGHTS</a:t>
            </a:r>
            <a:endParaRPr sz="6000" b="1">
              <a:solidFill>
                <a:srgbClr val="222222"/>
              </a:solidFill>
              <a:latin typeface="Raleway"/>
              <a:ea typeface="Raleway"/>
              <a:cs typeface="Raleway"/>
              <a:sym typeface="Raleway"/>
            </a:endParaRPr>
          </a:p>
        </p:txBody>
      </p:sp>
      <p:sp>
        <p:nvSpPr>
          <p:cNvPr id="192" name="Google Shape;192;p25"/>
          <p:cNvSpPr txBox="1">
            <a:spLocks noGrp="1"/>
          </p:cNvSpPr>
          <p:nvPr>
            <p:ph type="subTitle" idx="4294967295"/>
          </p:nvPr>
        </p:nvSpPr>
        <p:spPr>
          <a:xfrm>
            <a:off x="1442100" y="3297261"/>
            <a:ext cx="6259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200">
                <a:solidFill>
                  <a:schemeClr val="accent1"/>
                </a:solidFill>
                <a:latin typeface="Merriweather"/>
                <a:ea typeface="Merriweather"/>
                <a:cs typeface="Merriweather"/>
                <a:sym typeface="Merriweather"/>
              </a:rPr>
              <a:t>Community, Youth, Member</a:t>
            </a:r>
            <a:endParaRPr sz="2200">
              <a:solidFill>
                <a:schemeClr val="accent1"/>
              </a:solidFill>
              <a:latin typeface="Merriweather"/>
              <a:ea typeface="Merriweather"/>
              <a:cs typeface="Merriweather"/>
              <a:sym typeface="Merriweather"/>
            </a:endParaRPr>
          </a:p>
        </p:txBody>
      </p:sp>
      <p:grpSp>
        <p:nvGrpSpPr>
          <p:cNvPr id="193" name="Google Shape;193;p25"/>
          <p:cNvGrpSpPr/>
          <p:nvPr/>
        </p:nvGrpSpPr>
        <p:grpSpPr>
          <a:xfrm>
            <a:off x="4230383" y="925357"/>
            <a:ext cx="684297" cy="708837"/>
            <a:chOff x="5970800" y="1619250"/>
            <a:chExt cx="428650" cy="456725"/>
          </a:xfrm>
        </p:grpSpPr>
        <p:sp>
          <p:nvSpPr>
            <p:cNvPr id="194" name="Google Shape;194;p25"/>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5F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5F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5F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5F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5F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25"/>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00" name="Google Shape;200;p25"/>
          <p:cNvPicPr preferRelativeResize="0"/>
          <p:nvPr/>
        </p:nvPicPr>
        <p:blipFill>
          <a:blip r:embed="rId3">
            <a:alphaModFix/>
          </a:blip>
          <a:stretch>
            <a:fillRect/>
          </a:stretch>
        </p:blipFill>
        <p:spPr>
          <a:xfrm>
            <a:off x="3589825" y="530225"/>
            <a:ext cx="1964345" cy="1964345"/>
          </a:xfrm>
          <a:prstGeom prst="rect">
            <a:avLst/>
          </a:prstGeom>
          <a:noFill/>
          <a:ln w="38100" cap="flat" cmpd="sng">
            <a:solidFill>
              <a:srgbClr val="F5F1E0"/>
            </a:solidFill>
            <a:prstDash val="solid"/>
            <a:round/>
            <a:headEnd type="none" w="sm" len="sm"/>
            <a:tailEnd type="none" w="sm" len="sm"/>
          </a:ln>
        </p:spPr>
      </p:pic>
      <p:pic>
        <p:nvPicPr>
          <p:cNvPr id="201" name="Google Shape;201;p25"/>
          <p:cNvPicPr preferRelativeResize="0"/>
          <p:nvPr/>
        </p:nvPicPr>
        <p:blipFill>
          <a:blip r:embed="rId4">
            <a:alphaModFix/>
          </a:blip>
          <a:stretch>
            <a:fillRect/>
          </a:stretch>
        </p:blipFill>
        <p:spPr>
          <a:xfrm>
            <a:off x="713050" y="652125"/>
            <a:ext cx="2201238" cy="1481800"/>
          </a:xfrm>
          <a:prstGeom prst="rect">
            <a:avLst/>
          </a:prstGeom>
          <a:noFill/>
          <a:ln>
            <a:noFill/>
          </a:ln>
        </p:spPr>
      </p:pic>
      <p:pic>
        <p:nvPicPr>
          <p:cNvPr id="202" name="Google Shape;202;p25"/>
          <p:cNvPicPr preferRelativeResize="0"/>
          <p:nvPr/>
        </p:nvPicPr>
        <p:blipFill>
          <a:blip r:embed="rId5">
            <a:alphaModFix/>
          </a:blip>
          <a:stretch>
            <a:fillRect/>
          </a:stretch>
        </p:blipFill>
        <p:spPr>
          <a:xfrm>
            <a:off x="5064900" y="713538"/>
            <a:ext cx="1348450" cy="1358975"/>
          </a:xfrm>
          <a:prstGeom prst="rect">
            <a:avLst/>
          </a:prstGeom>
          <a:noFill/>
          <a:ln>
            <a:noFill/>
          </a:ln>
        </p:spPr>
      </p:pic>
      <p:pic>
        <p:nvPicPr>
          <p:cNvPr id="203" name="Google Shape;203;p25"/>
          <p:cNvPicPr preferRelativeResize="0"/>
          <p:nvPr/>
        </p:nvPicPr>
        <p:blipFill>
          <a:blip r:embed="rId6">
            <a:alphaModFix/>
          </a:blip>
          <a:stretch>
            <a:fillRect/>
          </a:stretch>
        </p:blipFill>
        <p:spPr>
          <a:xfrm>
            <a:off x="6797350" y="713550"/>
            <a:ext cx="1495768" cy="1358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Battle of the Badges</a:t>
            </a:r>
            <a:endParaRPr/>
          </a:p>
        </p:txBody>
      </p:sp>
      <p:sp>
        <p:nvSpPr>
          <p:cNvPr id="209" name="Google Shape;209;p26"/>
          <p:cNvSpPr txBox="1">
            <a:spLocks noGrp="1"/>
          </p:cNvSpPr>
          <p:nvPr>
            <p:ph type="body" idx="1"/>
          </p:nvPr>
        </p:nvSpPr>
        <p:spPr>
          <a:xfrm>
            <a:off x="636300" y="1519950"/>
            <a:ext cx="3026100" cy="706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PD vs FD Softball</a:t>
            </a:r>
            <a:endParaRPr sz="1800"/>
          </a:p>
          <a:p>
            <a:pPr marL="457200" lvl="0" indent="-342900" algn="l" rtl="0">
              <a:spcBef>
                <a:spcPts val="0"/>
              </a:spcBef>
              <a:spcAft>
                <a:spcPts val="0"/>
              </a:spcAft>
              <a:buSzPts val="1800"/>
              <a:buChar char="◉"/>
            </a:pPr>
            <a:r>
              <a:rPr lang="en" sz="1800"/>
              <a:t>Trophy and Perpetual Plaque</a:t>
            </a:r>
            <a:endParaRPr sz="1800"/>
          </a:p>
          <a:p>
            <a:pPr marL="457200" lvl="0" indent="-342900" algn="l" rtl="0">
              <a:spcBef>
                <a:spcPts val="0"/>
              </a:spcBef>
              <a:spcAft>
                <a:spcPts val="0"/>
              </a:spcAft>
              <a:buSzPts val="1800"/>
              <a:buChar char="◉"/>
            </a:pPr>
            <a:r>
              <a:rPr lang="en" sz="1800"/>
              <a:t>Allows community to see human side of first responders</a:t>
            </a:r>
            <a:endParaRPr sz="1800"/>
          </a:p>
          <a:p>
            <a:pPr marL="457200" lvl="0" indent="-342900" algn="l" rtl="0">
              <a:spcBef>
                <a:spcPts val="0"/>
              </a:spcBef>
              <a:spcAft>
                <a:spcPts val="0"/>
              </a:spcAft>
              <a:buSzPts val="1800"/>
              <a:buChar char="◉"/>
            </a:pPr>
            <a:r>
              <a:rPr lang="en" sz="1800"/>
              <a:t>Non-profits invited</a:t>
            </a:r>
            <a:endParaRPr sz="1800"/>
          </a:p>
        </p:txBody>
      </p:sp>
      <p:pic>
        <p:nvPicPr>
          <p:cNvPr id="210" name="Google Shape;210;p26"/>
          <p:cNvPicPr preferRelativeResize="0"/>
          <p:nvPr/>
        </p:nvPicPr>
        <p:blipFill rotWithShape="1">
          <a:blip r:embed="rId3">
            <a:alphaModFix/>
          </a:blip>
          <a:srcRect l="5092" r="5092"/>
          <a:stretch/>
        </p:blipFill>
        <p:spPr>
          <a:xfrm>
            <a:off x="3918625" y="1650005"/>
            <a:ext cx="3172200" cy="3172200"/>
          </a:xfrm>
          <a:prstGeom prst="diamond">
            <a:avLst/>
          </a:prstGeom>
          <a:noFill/>
          <a:ln>
            <a:noFill/>
          </a:ln>
        </p:spPr>
      </p:pic>
      <p:pic>
        <p:nvPicPr>
          <p:cNvPr id="211" name="Google Shape;211;p26"/>
          <p:cNvPicPr preferRelativeResize="0"/>
          <p:nvPr/>
        </p:nvPicPr>
        <p:blipFill rotWithShape="1">
          <a:blip r:embed="rId4">
            <a:alphaModFix/>
          </a:blip>
          <a:srcRect t="13066" b="13066"/>
          <a:stretch/>
        </p:blipFill>
        <p:spPr>
          <a:xfrm>
            <a:off x="6197301" y="1242176"/>
            <a:ext cx="1888800" cy="1888800"/>
          </a:xfrm>
          <a:prstGeom prst="diamond">
            <a:avLst/>
          </a:prstGeom>
          <a:noFill/>
          <a:ln>
            <a:noFill/>
          </a:ln>
        </p:spPr>
      </p:pic>
      <p:pic>
        <p:nvPicPr>
          <p:cNvPr id="212" name="Google Shape;212;p26"/>
          <p:cNvPicPr preferRelativeResize="0"/>
          <p:nvPr/>
        </p:nvPicPr>
        <p:blipFill rotWithShape="1">
          <a:blip r:embed="rId5">
            <a:alphaModFix/>
          </a:blip>
          <a:srcRect/>
          <a:stretch/>
        </p:blipFill>
        <p:spPr>
          <a:xfrm>
            <a:off x="6750230" y="2856011"/>
            <a:ext cx="1535400" cy="1535400"/>
          </a:xfrm>
          <a:prstGeom prst="diamond">
            <a:avLst/>
          </a:prstGeom>
          <a:noFill/>
          <a:ln>
            <a:noFill/>
          </a:ln>
        </p:spPr>
      </p:pic>
      <p:sp>
        <p:nvSpPr>
          <p:cNvPr id="213" name="Google Shape;213;p26"/>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Hope introduces your mind to your heart</a:t>
            </a:r>
            <a:endParaRPr/>
          </a:p>
          <a:p>
            <a:pPr marL="0" lvl="0" indent="0" algn="ctr" rtl="0">
              <a:spcBef>
                <a:spcPts val="600"/>
              </a:spcBef>
              <a:spcAft>
                <a:spcPts val="0"/>
              </a:spcAft>
              <a:buNone/>
            </a:pPr>
            <a:r>
              <a:rPr lang="en"/>
              <a:t>Rick Miller, Kids at Hope Founder</a:t>
            </a:r>
            <a:endParaRPr/>
          </a:p>
        </p:txBody>
      </p:sp>
      <p:sp>
        <p:nvSpPr>
          <p:cNvPr id="219" name="Google Shape;219;p27"/>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pic>
        <p:nvPicPr>
          <p:cNvPr id="225" name="Google Shape;225;p28"/>
          <p:cNvPicPr preferRelativeResize="0"/>
          <p:nvPr/>
        </p:nvPicPr>
        <p:blipFill rotWithShape="1">
          <a:blip r:embed="rId3">
            <a:alphaModFix/>
          </a:blip>
          <a:srcRect/>
          <a:stretch/>
        </p:blipFill>
        <p:spPr>
          <a:xfrm>
            <a:off x="855300" y="1759975"/>
            <a:ext cx="1489200" cy="1489200"/>
          </a:xfrm>
          <a:prstGeom prst="ellipse">
            <a:avLst/>
          </a:prstGeom>
          <a:noFill/>
          <a:ln>
            <a:noFill/>
          </a:ln>
        </p:spPr>
      </p:pic>
      <p:sp>
        <p:nvSpPr>
          <p:cNvPr id="226" name="Google Shape;226;p28"/>
          <p:cNvSpPr txBox="1"/>
          <p:nvPr/>
        </p:nvSpPr>
        <p:spPr>
          <a:xfrm>
            <a:off x="860325"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Raleway"/>
                <a:ea typeface="Raleway"/>
                <a:cs typeface="Raleway"/>
                <a:sym typeface="Raleway"/>
              </a:rPr>
              <a:t>SACLAZ Toolkit</a:t>
            </a:r>
            <a:endParaRPr>
              <a:latin typeface="Raleway"/>
              <a:ea typeface="Raleway"/>
              <a:cs typeface="Raleway"/>
              <a:sym typeface="Raleway"/>
            </a:endParaRPr>
          </a:p>
          <a:p>
            <a:pPr marL="0" lvl="0" indent="0" algn="ctr" rtl="0">
              <a:spcBef>
                <a:spcPts val="400"/>
              </a:spcBef>
              <a:spcAft>
                <a:spcPts val="400"/>
              </a:spcAft>
              <a:buNone/>
            </a:pPr>
            <a:endParaRPr>
              <a:latin typeface="Raleway"/>
              <a:ea typeface="Raleway"/>
              <a:cs typeface="Raleway"/>
              <a:sym typeface="Raleway"/>
            </a:endParaRPr>
          </a:p>
        </p:txBody>
      </p:sp>
      <p:pic>
        <p:nvPicPr>
          <p:cNvPr id="227" name="Google Shape;227;p28"/>
          <p:cNvPicPr preferRelativeResize="0"/>
          <p:nvPr/>
        </p:nvPicPr>
        <p:blipFill rotWithShape="1">
          <a:blip r:embed="rId4">
            <a:alphaModFix/>
          </a:blip>
          <a:srcRect t="11366" b="11366"/>
          <a:stretch/>
        </p:blipFill>
        <p:spPr>
          <a:xfrm>
            <a:off x="2835025" y="1759975"/>
            <a:ext cx="1489200" cy="1489200"/>
          </a:xfrm>
          <a:prstGeom prst="ellipse">
            <a:avLst/>
          </a:prstGeom>
          <a:noFill/>
          <a:ln>
            <a:noFill/>
          </a:ln>
        </p:spPr>
      </p:pic>
      <p:sp>
        <p:nvSpPr>
          <p:cNvPr id="228" name="Google Shape;228;p28"/>
          <p:cNvSpPr txBox="1"/>
          <p:nvPr/>
        </p:nvSpPr>
        <p:spPr>
          <a:xfrm>
            <a:off x="2840050"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Raleway"/>
                <a:ea typeface="Raleway"/>
                <a:cs typeface="Raleway"/>
                <a:sym typeface="Raleway"/>
              </a:rPr>
              <a:t>Community Events</a:t>
            </a:r>
            <a:endParaRPr>
              <a:latin typeface="Raleway"/>
              <a:ea typeface="Raleway"/>
              <a:cs typeface="Raleway"/>
              <a:sym typeface="Raleway"/>
            </a:endParaRPr>
          </a:p>
          <a:p>
            <a:pPr marL="0" lvl="0" indent="0" algn="ctr" rtl="0">
              <a:spcBef>
                <a:spcPts val="400"/>
              </a:spcBef>
              <a:spcAft>
                <a:spcPts val="400"/>
              </a:spcAft>
              <a:buNone/>
            </a:pPr>
            <a:endParaRPr>
              <a:latin typeface="Raleway"/>
              <a:ea typeface="Raleway"/>
              <a:cs typeface="Raleway"/>
              <a:sym typeface="Raleway"/>
            </a:endParaRPr>
          </a:p>
        </p:txBody>
      </p:sp>
      <p:pic>
        <p:nvPicPr>
          <p:cNvPr id="229" name="Google Shape;229;p28"/>
          <p:cNvPicPr preferRelativeResize="0"/>
          <p:nvPr/>
        </p:nvPicPr>
        <p:blipFill rotWithShape="1">
          <a:blip r:embed="rId5">
            <a:alphaModFix/>
          </a:blip>
          <a:srcRect l="8081" r="8089"/>
          <a:stretch/>
        </p:blipFill>
        <p:spPr>
          <a:xfrm>
            <a:off x="4814750" y="1759975"/>
            <a:ext cx="1489200" cy="1489200"/>
          </a:xfrm>
          <a:prstGeom prst="ellipse">
            <a:avLst/>
          </a:prstGeom>
          <a:noFill/>
          <a:ln>
            <a:noFill/>
          </a:ln>
        </p:spPr>
      </p:pic>
      <p:sp>
        <p:nvSpPr>
          <p:cNvPr id="230" name="Google Shape;230;p28"/>
          <p:cNvSpPr txBox="1"/>
          <p:nvPr/>
        </p:nvSpPr>
        <p:spPr>
          <a:xfrm>
            <a:off x="4819775"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Raleway"/>
                <a:ea typeface="Raleway"/>
                <a:cs typeface="Raleway"/>
                <a:sym typeface="Raleway"/>
              </a:rPr>
              <a:t>Coalition Awareness</a:t>
            </a:r>
            <a:endParaRPr>
              <a:latin typeface="Raleway"/>
              <a:ea typeface="Raleway"/>
              <a:cs typeface="Raleway"/>
              <a:sym typeface="Raleway"/>
            </a:endParaRPr>
          </a:p>
          <a:p>
            <a:pPr marL="0" lvl="0" indent="0" algn="ctr" rtl="0">
              <a:spcBef>
                <a:spcPts val="400"/>
              </a:spcBef>
              <a:spcAft>
                <a:spcPts val="400"/>
              </a:spcAft>
              <a:buNone/>
            </a:pPr>
            <a:endParaRPr>
              <a:latin typeface="Raleway"/>
              <a:ea typeface="Raleway"/>
              <a:cs typeface="Raleway"/>
              <a:sym typeface="Raleway"/>
            </a:endParaRPr>
          </a:p>
        </p:txBody>
      </p:sp>
      <p:pic>
        <p:nvPicPr>
          <p:cNvPr id="231" name="Google Shape;231;p28"/>
          <p:cNvPicPr preferRelativeResize="0"/>
          <p:nvPr/>
        </p:nvPicPr>
        <p:blipFill rotWithShape="1">
          <a:blip r:embed="rId6">
            <a:alphaModFix/>
          </a:blip>
          <a:srcRect/>
          <a:stretch/>
        </p:blipFill>
        <p:spPr>
          <a:xfrm>
            <a:off x="6794475" y="1759975"/>
            <a:ext cx="1489200" cy="1489200"/>
          </a:xfrm>
          <a:prstGeom prst="ellipse">
            <a:avLst/>
          </a:prstGeom>
          <a:noFill/>
          <a:ln>
            <a:noFill/>
          </a:ln>
        </p:spPr>
      </p:pic>
      <p:sp>
        <p:nvSpPr>
          <p:cNvPr id="232" name="Google Shape;232;p28"/>
          <p:cNvSpPr txBox="1"/>
          <p:nvPr/>
        </p:nvSpPr>
        <p:spPr>
          <a:xfrm>
            <a:off x="6799500"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Raleway"/>
                <a:ea typeface="Raleway"/>
                <a:cs typeface="Raleway"/>
                <a:sym typeface="Raleway"/>
              </a:rPr>
              <a:t>Features</a:t>
            </a:r>
            <a:endParaRPr sz="1200" b="1">
              <a:solidFill>
                <a:schemeClr val="dk1"/>
              </a:solidFill>
              <a:latin typeface="Raleway"/>
              <a:ea typeface="Raleway"/>
              <a:cs typeface="Raleway"/>
              <a:sym typeface="Raleway"/>
            </a:endParaRPr>
          </a:p>
          <a:p>
            <a:pPr marL="0" lvl="0" indent="0" algn="ctr" rtl="0">
              <a:spcBef>
                <a:spcPts val="400"/>
              </a:spcBef>
              <a:spcAft>
                <a:spcPts val="0"/>
              </a:spcAft>
              <a:buNone/>
            </a:pPr>
            <a:r>
              <a:rPr lang="en">
                <a:latin typeface="Raleway"/>
                <a:ea typeface="Raleway"/>
                <a:cs typeface="Raleway"/>
                <a:sym typeface="Raleway"/>
              </a:rPr>
              <a:t>Self Care Sunday</a:t>
            </a:r>
            <a:endParaRPr>
              <a:latin typeface="Raleway"/>
              <a:ea typeface="Raleway"/>
              <a:cs typeface="Raleway"/>
              <a:sym typeface="Raleway"/>
            </a:endParaRPr>
          </a:p>
          <a:p>
            <a:pPr marL="0" lvl="0" indent="0" algn="ctr" rtl="0">
              <a:spcBef>
                <a:spcPts val="400"/>
              </a:spcBef>
              <a:spcAft>
                <a:spcPts val="0"/>
              </a:spcAft>
              <a:buNone/>
            </a:pPr>
            <a:r>
              <a:rPr lang="en">
                <a:latin typeface="Raleway"/>
                <a:ea typeface="Raleway"/>
                <a:cs typeface="Raleway"/>
                <a:sym typeface="Raleway"/>
              </a:rPr>
              <a:t>Family First Friday</a:t>
            </a:r>
            <a:br>
              <a:rPr lang="en">
                <a:latin typeface="Raleway"/>
                <a:ea typeface="Raleway"/>
                <a:cs typeface="Raleway"/>
                <a:sym typeface="Raleway"/>
              </a:rPr>
            </a:br>
            <a:endParaRPr>
              <a:latin typeface="Raleway"/>
              <a:ea typeface="Raleway"/>
              <a:cs typeface="Raleway"/>
              <a:sym typeface="Raleway"/>
            </a:endParaRPr>
          </a:p>
          <a:p>
            <a:pPr marL="0" lvl="0" indent="0" algn="ctr" rtl="0">
              <a:spcBef>
                <a:spcPts val="400"/>
              </a:spcBef>
              <a:spcAft>
                <a:spcPts val="400"/>
              </a:spcAft>
              <a:buNone/>
            </a:pPr>
            <a:endParaRPr>
              <a:latin typeface="Raleway"/>
              <a:ea typeface="Raleway"/>
              <a:cs typeface="Raleway"/>
              <a:sym typeface="Raleway"/>
            </a:endParaRPr>
          </a:p>
        </p:txBody>
      </p:sp>
      <p:sp>
        <p:nvSpPr>
          <p:cNvPr id="233" name="Google Shape;233;p28"/>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Social Media/Website</a:t>
            </a:r>
            <a:endParaRPr/>
          </a:p>
        </p:txBody>
      </p:sp>
      <p:sp>
        <p:nvSpPr>
          <p:cNvPr id="234" name="Google Shape;234;p28"/>
          <p:cNvSpPr txBox="1">
            <a:spLocks noGrp="1"/>
          </p:cNvSpPr>
          <p:nvPr>
            <p:ph type="title"/>
          </p:nvPr>
        </p:nvSpPr>
        <p:spPr>
          <a:xfrm>
            <a:off x="1340725" y="3973725"/>
            <a:ext cx="39489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fb    Twitter   IG    standupaj.org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ctrTitle" idx="4294967295"/>
          </p:nvPr>
        </p:nvSpPr>
        <p:spPr>
          <a:xfrm>
            <a:off x="746750" y="1289075"/>
            <a:ext cx="7711500" cy="7026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1"/>
                </a:solidFill>
              </a:rPr>
              <a:t>Additional Notables</a:t>
            </a:r>
            <a:endParaRPr sz="2400">
              <a:solidFill>
                <a:schemeClr val="accent1"/>
              </a:solidFill>
            </a:endParaRPr>
          </a:p>
        </p:txBody>
      </p:sp>
      <p:sp>
        <p:nvSpPr>
          <p:cNvPr id="240" name="Google Shape;240;p29"/>
          <p:cNvSpPr txBox="1">
            <a:spLocks noGrp="1"/>
          </p:cNvSpPr>
          <p:nvPr>
            <p:ph type="body" idx="4294967295"/>
          </p:nvPr>
        </p:nvSpPr>
        <p:spPr>
          <a:xfrm>
            <a:off x="746750" y="2778225"/>
            <a:ext cx="3860400" cy="1671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Buddy Benches</a:t>
            </a:r>
            <a:endParaRPr sz="1800"/>
          </a:p>
          <a:p>
            <a:pPr marL="457200" lvl="0" indent="-342900" algn="l" rtl="0">
              <a:spcBef>
                <a:spcPts val="0"/>
              </a:spcBef>
              <a:spcAft>
                <a:spcPts val="0"/>
              </a:spcAft>
              <a:buSzPts val="1800"/>
              <a:buChar char="◉"/>
            </a:pPr>
            <a:r>
              <a:rPr lang="en" sz="1800"/>
              <a:t>Building Partnerships</a:t>
            </a:r>
            <a:endParaRPr sz="1800"/>
          </a:p>
          <a:p>
            <a:pPr marL="457200" lvl="0" indent="-342900" algn="l" rtl="0">
              <a:spcBef>
                <a:spcPts val="0"/>
              </a:spcBef>
              <a:spcAft>
                <a:spcPts val="0"/>
              </a:spcAft>
              <a:buSzPts val="1800"/>
              <a:buChar char="◉"/>
            </a:pPr>
            <a:r>
              <a:rPr lang="en" sz="1800"/>
              <a:t>Needs Assessment</a:t>
            </a:r>
            <a:endParaRPr sz="1800"/>
          </a:p>
          <a:p>
            <a:pPr marL="457200" lvl="0" indent="-342900" algn="l" rtl="0">
              <a:spcBef>
                <a:spcPts val="0"/>
              </a:spcBef>
              <a:spcAft>
                <a:spcPts val="0"/>
              </a:spcAft>
              <a:buSzPts val="1800"/>
              <a:buChar char="◉"/>
            </a:pPr>
            <a:r>
              <a:rPr lang="en" sz="1800"/>
              <a:t>Second Saturdays</a:t>
            </a:r>
            <a:endParaRPr sz="1800"/>
          </a:p>
        </p:txBody>
      </p:sp>
      <p:pic>
        <p:nvPicPr>
          <p:cNvPr id="241" name="Google Shape;241;p29"/>
          <p:cNvPicPr preferRelativeResize="0"/>
          <p:nvPr/>
        </p:nvPicPr>
        <p:blipFill rotWithShape="1">
          <a:blip r:embed="rId3">
            <a:alphaModFix/>
          </a:blip>
          <a:srcRect/>
          <a:stretch/>
        </p:blipFill>
        <p:spPr>
          <a:xfrm>
            <a:off x="3973575" y="92223"/>
            <a:ext cx="1196700" cy="1196700"/>
          </a:xfrm>
          <a:prstGeom prst="diamond">
            <a:avLst/>
          </a:prstGeom>
          <a:noFill/>
          <a:ln w="38100" cap="flat" cmpd="sng">
            <a:solidFill>
              <a:srgbClr val="F5F1E0"/>
            </a:solidFill>
            <a:prstDash val="solid"/>
            <a:round/>
            <a:headEnd type="none" w="sm" len="sm"/>
            <a:tailEnd type="none" w="sm" len="sm"/>
          </a:ln>
        </p:spPr>
      </p:pic>
      <p:grpSp>
        <p:nvGrpSpPr>
          <p:cNvPr id="242" name="Google Shape;242;p29"/>
          <p:cNvGrpSpPr/>
          <p:nvPr/>
        </p:nvGrpSpPr>
        <p:grpSpPr>
          <a:xfrm>
            <a:off x="3881475" y="2296050"/>
            <a:ext cx="1288800" cy="63900"/>
            <a:chOff x="3927600" y="2539800"/>
            <a:chExt cx="1288800" cy="63900"/>
          </a:xfrm>
        </p:grpSpPr>
        <p:cxnSp>
          <p:nvCxnSpPr>
            <p:cNvPr id="243" name="Google Shape;243;p29"/>
            <p:cNvCxnSpPr/>
            <p:nvPr/>
          </p:nvCxnSpPr>
          <p:spPr>
            <a:xfrm>
              <a:off x="3927600" y="2571750"/>
              <a:ext cx="1288800" cy="0"/>
            </a:xfrm>
            <a:prstGeom prst="straightConnector1">
              <a:avLst/>
            </a:prstGeom>
            <a:noFill/>
            <a:ln w="9525" cap="flat" cmpd="sng">
              <a:solidFill>
                <a:srgbClr val="222222"/>
              </a:solidFill>
              <a:prstDash val="solid"/>
              <a:round/>
              <a:headEnd type="none" w="med" len="med"/>
              <a:tailEnd type="none" w="med" len="med"/>
            </a:ln>
          </p:spPr>
        </p:cxnSp>
        <p:sp>
          <p:nvSpPr>
            <p:cNvPr id="244" name="Google Shape;244;p29"/>
            <p:cNvSpPr/>
            <p:nvPr/>
          </p:nvSpPr>
          <p:spPr>
            <a:xfrm flipH="1">
              <a:off x="4538275" y="2539800"/>
              <a:ext cx="67500" cy="63900"/>
            </a:xfrm>
            <a:prstGeom prst="diamond">
              <a:avLst/>
            </a:pr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29"/>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246" name="Google Shape;246;p29"/>
          <p:cNvSpPr txBox="1"/>
          <p:nvPr/>
        </p:nvSpPr>
        <p:spPr>
          <a:xfrm>
            <a:off x="4846350" y="2554713"/>
            <a:ext cx="3534000" cy="16470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endParaRPr sz="1800">
              <a:solidFill>
                <a:schemeClr val="dk1"/>
              </a:solidFill>
              <a:latin typeface="Raleway"/>
              <a:ea typeface="Raleway"/>
              <a:cs typeface="Raleway"/>
              <a:sym typeface="Raleway"/>
            </a:endParaRPr>
          </a:p>
          <a:p>
            <a:pPr marL="457200" lvl="0" indent="-342900" algn="l" rtl="0">
              <a:spcBef>
                <a:spcPts val="60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Too Good for Drugs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Active Parenting of Teens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Back to School Event</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Location, location, location</a:t>
            </a:r>
            <a:endParaRPr sz="1800">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30"/>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pic>
        <p:nvPicPr>
          <p:cNvPr id="253" name="Google Shape;253;p30"/>
          <p:cNvPicPr preferRelativeResize="0"/>
          <p:nvPr/>
        </p:nvPicPr>
        <p:blipFill>
          <a:blip r:embed="rId3">
            <a:alphaModFix/>
          </a:blip>
          <a:stretch>
            <a:fillRect/>
          </a:stretch>
        </p:blipFill>
        <p:spPr>
          <a:xfrm>
            <a:off x="762000" y="428625"/>
            <a:ext cx="7620000" cy="428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31"/>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60" name="Google Shape;260;p31"/>
          <p:cNvPicPr preferRelativeResize="0"/>
          <p:nvPr/>
        </p:nvPicPr>
        <p:blipFill>
          <a:blip r:embed="rId3">
            <a:alphaModFix/>
          </a:blip>
          <a:stretch>
            <a:fillRect/>
          </a:stretch>
        </p:blipFill>
        <p:spPr>
          <a:xfrm>
            <a:off x="529175" y="478500"/>
            <a:ext cx="7620000" cy="428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6" name="Google Shape;266;p32"/>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pic>
        <p:nvPicPr>
          <p:cNvPr id="267" name="Google Shape;267;p32"/>
          <p:cNvPicPr preferRelativeResize="0"/>
          <p:nvPr/>
        </p:nvPicPr>
        <p:blipFill>
          <a:blip r:embed="rId3">
            <a:alphaModFix/>
          </a:blip>
          <a:stretch>
            <a:fillRect/>
          </a:stretch>
        </p:blipFill>
        <p:spPr>
          <a:xfrm>
            <a:off x="730200" y="440128"/>
            <a:ext cx="7374700" cy="414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76" name="Google Shape;76;p13"/>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3"/>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78" name="Google Shape;78;p13"/>
          <p:cNvGrpSpPr/>
          <p:nvPr/>
        </p:nvGrpSpPr>
        <p:grpSpPr>
          <a:xfrm>
            <a:off x="1786339" y="1703401"/>
            <a:ext cx="473400" cy="473400"/>
            <a:chOff x="1786339" y="1703401"/>
            <a:chExt cx="473400" cy="473400"/>
          </a:xfrm>
        </p:grpSpPr>
        <p:sp>
          <p:nvSpPr>
            <p:cNvPr id="79" name="Google Shape;79;p13"/>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80" name="Google Shape;80;p13"/>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1</a:t>
              </a:r>
              <a:endParaRPr sz="600">
                <a:solidFill>
                  <a:schemeClr val="dk1"/>
                </a:solidFill>
                <a:latin typeface="Raleway"/>
                <a:ea typeface="Raleway"/>
                <a:cs typeface="Raleway"/>
                <a:sym typeface="Raleway"/>
              </a:endParaRPr>
            </a:p>
          </p:txBody>
        </p:sp>
      </p:grpSp>
      <p:grpSp>
        <p:nvGrpSpPr>
          <p:cNvPr id="81" name="Google Shape;81;p13"/>
          <p:cNvGrpSpPr/>
          <p:nvPr/>
        </p:nvGrpSpPr>
        <p:grpSpPr>
          <a:xfrm>
            <a:off x="3814414" y="1703401"/>
            <a:ext cx="473400" cy="473400"/>
            <a:chOff x="3814414" y="1703401"/>
            <a:chExt cx="473400" cy="473400"/>
          </a:xfrm>
        </p:grpSpPr>
        <p:sp>
          <p:nvSpPr>
            <p:cNvPr id="82" name="Google Shape;82;p13"/>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83" name="Google Shape;83;p13"/>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3</a:t>
              </a:r>
              <a:endParaRPr sz="600">
                <a:solidFill>
                  <a:schemeClr val="dk1"/>
                </a:solidFill>
                <a:latin typeface="Raleway"/>
                <a:ea typeface="Raleway"/>
                <a:cs typeface="Raleway"/>
                <a:sym typeface="Raleway"/>
              </a:endParaRPr>
            </a:p>
          </p:txBody>
        </p:sp>
      </p:grpSp>
      <p:grpSp>
        <p:nvGrpSpPr>
          <p:cNvPr id="84" name="Google Shape;84;p13"/>
          <p:cNvGrpSpPr/>
          <p:nvPr/>
        </p:nvGrpSpPr>
        <p:grpSpPr>
          <a:xfrm>
            <a:off x="5842489" y="1703401"/>
            <a:ext cx="473400" cy="473400"/>
            <a:chOff x="5842489" y="1703401"/>
            <a:chExt cx="473400" cy="473400"/>
          </a:xfrm>
        </p:grpSpPr>
        <p:sp>
          <p:nvSpPr>
            <p:cNvPr id="85" name="Google Shape;85;p13"/>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86" name="Google Shape;86;p13"/>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5</a:t>
              </a:r>
              <a:endParaRPr sz="600">
                <a:solidFill>
                  <a:schemeClr val="dk1"/>
                </a:solidFill>
                <a:latin typeface="Raleway"/>
                <a:ea typeface="Raleway"/>
                <a:cs typeface="Raleway"/>
                <a:sym typeface="Raleway"/>
              </a:endParaRPr>
            </a:p>
          </p:txBody>
        </p:sp>
      </p:grpSp>
      <p:grpSp>
        <p:nvGrpSpPr>
          <p:cNvPr id="87" name="Google Shape;87;p13"/>
          <p:cNvGrpSpPr/>
          <p:nvPr/>
        </p:nvGrpSpPr>
        <p:grpSpPr>
          <a:xfrm>
            <a:off x="6880814" y="3576300"/>
            <a:ext cx="473400" cy="473400"/>
            <a:chOff x="6880814" y="3576300"/>
            <a:chExt cx="473400" cy="473400"/>
          </a:xfrm>
        </p:grpSpPr>
        <p:sp>
          <p:nvSpPr>
            <p:cNvPr id="88" name="Google Shape;88;p13"/>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89" name="Google Shape;89;p13"/>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6</a:t>
              </a:r>
              <a:endParaRPr sz="600">
                <a:solidFill>
                  <a:schemeClr val="dk1"/>
                </a:solidFill>
                <a:latin typeface="Raleway"/>
                <a:ea typeface="Raleway"/>
                <a:cs typeface="Raleway"/>
                <a:sym typeface="Raleway"/>
              </a:endParaRPr>
            </a:p>
          </p:txBody>
        </p:sp>
      </p:grpSp>
      <p:grpSp>
        <p:nvGrpSpPr>
          <p:cNvPr id="90" name="Google Shape;90;p13"/>
          <p:cNvGrpSpPr/>
          <p:nvPr/>
        </p:nvGrpSpPr>
        <p:grpSpPr>
          <a:xfrm>
            <a:off x="4852739" y="3576300"/>
            <a:ext cx="473400" cy="473400"/>
            <a:chOff x="4852739" y="3576300"/>
            <a:chExt cx="473400" cy="473400"/>
          </a:xfrm>
        </p:grpSpPr>
        <p:sp>
          <p:nvSpPr>
            <p:cNvPr id="91" name="Google Shape;91;p13"/>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92" name="Google Shape;92;p13"/>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4</a:t>
              </a:r>
              <a:endParaRPr sz="600">
                <a:solidFill>
                  <a:schemeClr val="dk1"/>
                </a:solidFill>
                <a:latin typeface="Raleway"/>
                <a:ea typeface="Raleway"/>
                <a:cs typeface="Raleway"/>
                <a:sym typeface="Raleway"/>
              </a:endParaRPr>
            </a:p>
          </p:txBody>
        </p:sp>
      </p:grpSp>
      <p:grpSp>
        <p:nvGrpSpPr>
          <p:cNvPr id="93" name="Google Shape;93;p13"/>
          <p:cNvGrpSpPr/>
          <p:nvPr/>
        </p:nvGrpSpPr>
        <p:grpSpPr>
          <a:xfrm>
            <a:off x="2824664" y="3576300"/>
            <a:ext cx="473400" cy="473400"/>
            <a:chOff x="2824664" y="3576300"/>
            <a:chExt cx="473400" cy="473400"/>
          </a:xfrm>
        </p:grpSpPr>
        <p:sp>
          <p:nvSpPr>
            <p:cNvPr id="94" name="Google Shape;94;p1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95" name="Google Shape;95;p13"/>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2</a:t>
              </a:r>
              <a:endParaRPr sz="600">
                <a:solidFill>
                  <a:schemeClr val="dk1"/>
                </a:solidFill>
                <a:latin typeface="Raleway"/>
                <a:ea typeface="Raleway"/>
                <a:cs typeface="Raleway"/>
                <a:sym typeface="Raleway"/>
              </a:endParaRPr>
            </a:p>
          </p:txBody>
        </p:sp>
      </p:grpSp>
      <p:sp>
        <p:nvSpPr>
          <p:cNvPr id="96" name="Google Shape;96;p13"/>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Intro of two Coalitions</a:t>
            </a:r>
            <a:endParaRPr sz="900">
              <a:solidFill>
                <a:schemeClr val="dk1"/>
              </a:solidFill>
              <a:latin typeface="Raleway"/>
              <a:ea typeface="Raleway"/>
              <a:cs typeface="Raleway"/>
              <a:sym typeface="Raleway"/>
            </a:endParaRPr>
          </a:p>
        </p:txBody>
      </p:sp>
      <p:sp>
        <p:nvSpPr>
          <p:cNvPr id="97" name="Google Shape;97;p13"/>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Building Capacity with People and Data</a:t>
            </a:r>
            <a:endParaRPr sz="900">
              <a:solidFill>
                <a:schemeClr val="dk1"/>
              </a:solidFill>
              <a:latin typeface="Raleway"/>
              <a:ea typeface="Raleway"/>
              <a:cs typeface="Raleway"/>
              <a:sym typeface="Raleway"/>
            </a:endParaRPr>
          </a:p>
        </p:txBody>
      </p:sp>
      <p:sp>
        <p:nvSpPr>
          <p:cNvPr id="98" name="Google Shape;98;p13"/>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Sustainability and Cultural Competence</a:t>
            </a:r>
            <a:endParaRPr sz="900">
              <a:solidFill>
                <a:schemeClr val="dk1"/>
              </a:solidFill>
              <a:latin typeface="Raleway"/>
              <a:ea typeface="Raleway"/>
              <a:cs typeface="Raleway"/>
              <a:sym typeface="Raleway"/>
            </a:endParaRPr>
          </a:p>
        </p:txBody>
      </p:sp>
      <p:sp>
        <p:nvSpPr>
          <p:cNvPr id="99" name="Google Shape;99;p13"/>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Funding for Mentoring</a:t>
            </a:r>
            <a:endParaRPr sz="900">
              <a:solidFill>
                <a:schemeClr val="dk1"/>
              </a:solidFill>
              <a:latin typeface="Raleway"/>
              <a:ea typeface="Raleway"/>
              <a:cs typeface="Raleway"/>
              <a:sym typeface="Raleway"/>
            </a:endParaRPr>
          </a:p>
        </p:txBody>
      </p:sp>
      <p:sp>
        <p:nvSpPr>
          <p:cNvPr id="100" name="Google Shape;100;p13"/>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Prioritizing substances based on data and increasing awareness</a:t>
            </a:r>
            <a:endParaRPr sz="900">
              <a:solidFill>
                <a:schemeClr val="dk1"/>
              </a:solidFill>
              <a:latin typeface="Raleway"/>
              <a:ea typeface="Raleway"/>
              <a:cs typeface="Raleway"/>
              <a:sym typeface="Raleway"/>
            </a:endParaRPr>
          </a:p>
        </p:txBody>
      </p:sp>
      <p:sp>
        <p:nvSpPr>
          <p:cNvPr id="101" name="Google Shape;101;p13"/>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DFC Award</a:t>
            </a:r>
            <a:endParaRPr sz="900">
              <a:solidFill>
                <a:schemeClr val="dk1"/>
              </a:solidFill>
              <a:latin typeface="Raleway"/>
              <a:ea typeface="Raleway"/>
              <a:cs typeface="Raleway"/>
              <a:sym typeface="Raleway"/>
            </a:endParaRPr>
          </a:p>
        </p:txBody>
      </p:sp>
      <p:sp>
        <p:nvSpPr>
          <p:cNvPr id="102" name="Google Shape;102;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Journey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3"/>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pic>
        <p:nvPicPr>
          <p:cNvPr id="274" name="Google Shape;274;p33"/>
          <p:cNvPicPr preferRelativeResize="0"/>
          <p:nvPr/>
        </p:nvPicPr>
        <p:blipFill>
          <a:blip r:embed="rId3">
            <a:alphaModFix/>
          </a:blip>
          <a:stretch>
            <a:fillRect/>
          </a:stretch>
        </p:blipFill>
        <p:spPr>
          <a:xfrm>
            <a:off x="813238" y="338450"/>
            <a:ext cx="7517524" cy="4228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34"/>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pic>
        <p:nvPicPr>
          <p:cNvPr id="281" name="Google Shape;281;p34"/>
          <p:cNvPicPr preferRelativeResize="0"/>
          <p:nvPr/>
        </p:nvPicPr>
        <p:blipFill>
          <a:blip r:embed="rId3">
            <a:alphaModFix/>
          </a:blip>
          <a:stretch>
            <a:fillRect/>
          </a:stretch>
        </p:blipFill>
        <p:spPr>
          <a:xfrm>
            <a:off x="1065900" y="474052"/>
            <a:ext cx="7012200" cy="3944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7" name="Google Shape;287;p35"/>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pic>
        <p:nvPicPr>
          <p:cNvPr id="288" name="Google Shape;288;p35"/>
          <p:cNvPicPr preferRelativeResize="0"/>
          <p:nvPr/>
        </p:nvPicPr>
        <p:blipFill>
          <a:blip r:embed="rId3">
            <a:alphaModFix/>
          </a:blip>
          <a:stretch>
            <a:fillRect/>
          </a:stretch>
        </p:blipFill>
        <p:spPr>
          <a:xfrm>
            <a:off x="650900" y="310100"/>
            <a:ext cx="7608174" cy="4279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p36"/>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295" name="Google Shape;295;p36"/>
          <p:cNvPicPr preferRelativeResize="0"/>
          <p:nvPr/>
        </p:nvPicPr>
        <p:blipFill>
          <a:blip r:embed="rId3">
            <a:alphaModFix/>
          </a:blip>
          <a:stretch>
            <a:fillRect/>
          </a:stretch>
        </p:blipFill>
        <p:spPr>
          <a:xfrm>
            <a:off x="548925" y="247800"/>
            <a:ext cx="7698800" cy="4330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37"/>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pic>
        <p:nvPicPr>
          <p:cNvPr id="302" name="Google Shape;302;p37"/>
          <p:cNvPicPr preferRelativeResize="0"/>
          <p:nvPr/>
        </p:nvPicPr>
        <p:blipFill>
          <a:blip r:embed="rId3">
            <a:alphaModFix/>
          </a:blip>
          <a:stretch>
            <a:fillRect/>
          </a:stretch>
        </p:blipFill>
        <p:spPr>
          <a:xfrm>
            <a:off x="820825" y="238575"/>
            <a:ext cx="7755450" cy="4362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body" idx="1"/>
          </p:nvPr>
        </p:nvSpPr>
        <p:spPr>
          <a:xfrm>
            <a:off x="474450" y="1263750"/>
            <a:ext cx="8053200" cy="1339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chemeClr val="accent1"/>
                </a:solidFill>
              </a:rPr>
              <a:t>DATA</a:t>
            </a:r>
            <a:endParaRPr b="1">
              <a:solidFill>
                <a:schemeClr val="accent1"/>
              </a:solidFill>
            </a:endParaRPr>
          </a:p>
          <a:p>
            <a:pPr marL="0" lvl="0" indent="0" algn="l" rtl="0">
              <a:spcBef>
                <a:spcPts val="600"/>
              </a:spcBef>
              <a:spcAft>
                <a:spcPts val="0"/>
              </a:spcAft>
              <a:buNone/>
            </a:pPr>
            <a:r>
              <a:rPr lang="en"/>
              <a:t>All school participation in the Arizona Youth Survey</a:t>
            </a:r>
            <a:endParaRPr/>
          </a:p>
        </p:txBody>
      </p:sp>
      <p:sp>
        <p:nvSpPr>
          <p:cNvPr id="321" name="Google Shape;321;p40"/>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also split your content</a:t>
            </a:r>
            <a:endParaRPr/>
          </a:p>
        </p:txBody>
      </p:sp>
      <p:sp>
        <p:nvSpPr>
          <p:cNvPr id="322" name="Google Shape;322;p40"/>
          <p:cNvSpPr txBox="1">
            <a:spLocks noGrp="1"/>
          </p:cNvSpPr>
          <p:nvPr>
            <p:ph type="body" idx="2"/>
          </p:nvPr>
        </p:nvSpPr>
        <p:spPr>
          <a:xfrm>
            <a:off x="474450" y="3616700"/>
            <a:ext cx="8195100" cy="1587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chemeClr val="accent1"/>
                </a:solidFill>
              </a:rPr>
              <a:t>FUNDING</a:t>
            </a:r>
            <a:endParaRPr b="1">
              <a:solidFill>
                <a:schemeClr val="accent1"/>
              </a:solidFill>
            </a:endParaRPr>
          </a:p>
          <a:p>
            <a:pPr marL="0" lvl="0" indent="0" algn="l" rtl="0">
              <a:spcBef>
                <a:spcPts val="600"/>
              </a:spcBef>
              <a:spcAft>
                <a:spcPts val="0"/>
              </a:spcAft>
              <a:buNone/>
            </a:pPr>
            <a:r>
              <a:rPr lang="en" b="1"/>
              <a:t>CONFIRMED </a:t>
            </a:r>
            <a:r>
              <a:rPr lang="en"/>
              <a:t>WE ARE A DRUG FREE COMMUNITIES AWARD RECIPIENT. 5 YEARS OF NON COMPETITIVE FUNDING!!!</a:t>
            </a:r>
            <a:endParaRPr/>
          </a:p>
        </p:txBody>
      </p:sp>
      <p:sp>
        <p:nvSpPr>
          <p:cNvPr id="323" name="Google Shape;323;p40"/>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SUSTAINABILITY</a:t>
            </a:r>
            <a:endParaRPr sz="2200"/>
          </a:p>
        </p:txBody>
      </p:sp>
      <p:sp>
        <p:nvSpPr>
          <p:cNvPr id="324" name="Google Shape;324;p40"/>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
        <p:nvSpPr>
          <p:cNvPr id="325" name="Google Shape;325;p40"/>
          <p:cNvSpPr txBox="1"/>
          <p:nvPr/>
        </p:nvSpPr>
        <p:spPr>
          <a:xfrm>
            <a:off x="433050" y="2340375"/>
            <a:ext cx="8136000" cy="11853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000" b="1">
                <a:solidFill>
                  <a:schemeClr val="accent1"/>
                </a:solidFill>
                <a:latin typeface="Raleway"/>
                <a:ea typeface="Raleway"/>
                <a:cs typeface="Raleway"/>
                <a:sym typeface="Raleway"/>
              </a:rPr>
              <a:t>COMMUNITY READINESS</a:t>
            </a:r>
            <a:endParaRPr sz="2000" b="1">
              <a:solidFill>
                <a:schemeClr val="accent1"/>
              </a:solidFill>
              <a:latin typeface="Raleway"/>
              <a:ea typeface="Raleway"/>
              <a:cs typeface="Raleway"/>
              <a:sym typeface="Raleway"/>
            </a:endParaRPr>
          </a:p>
          <a:p>
            <a:pPr marL="0" lvl="0" indent="0" algn="l" rtl="0">
              <a:spcBef>
                <a:spcPts val="600"/>
              </a:spcBef>
              <a:spcAft>
                <a:spcPts val="0"/>
              </a:spcAft>
              <a:buNone/>
            </a:pPr>
            <a:r>
              <a:rPr lang="en" sz="2000">
                <a:solidFill>
                  <a:schemeClr val="dk1"/>
                </a:solidFill>
                <a:latin typeface="Raleway"/>
                <a:ea typeface="Raleway"/>
                <a:cs typeface="Raleway"/>
                <a:sym typeface="Raleway"/>
              </a:rPr>
              <a:t>We went from no awareness to action. Narcan distribution and education are now needs. We are responding!</a:t>
            </a:r>
            <a:endParaRPr sz="2000" b="1">
              <a:solidFill>
                <a:schemeClr val="accent1"/>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a:spLocks noGrp="1"/>
          </p:cNvSpPr>
          <p:nvPr>
            <p:ph type="ctrTitle" idx="4294967295"/>
          </p:nvPr>
        </p:nvSpPr>
        <p:spPr>
          <a:xfrm>
            <a:off x="685800" y="857249"/>
            <a:ext cx="7772400" cy="7428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accent1"/>
                </a:solidFill>
              </a:rPr>
              <a:t>Thanks!</a:t>
            </a:r>
            <a:endParaRPr sz="2400">
              <a:solidFill>
                <a:schemeClr val="accent1"/>
              </a:solidFill>
            </a:endParaRPr>
          </a:p>
        </p:txBody>
      </p:sp>
      <p:sp>
        <p:nvSpPr>
          <p:cNvPr id="331" name="Google Shape;331;p41"/>
          <p:cNvSpPr txBox="1">
            <a:spLocks noGrp="1"/>
          </p:cNvSpPr>
          <p:nvPr>
            <p:ph type="subTitle" idx="4294967295"/>
          </p:nvPr>
        </p:nvSpPr>
        <p:spPr>
          <a:xfrm>
            <a:off x="1275150" y="1468463"/>
            <a:ext cx="65937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chemeClr val="lt1"/>
                </a:solidFill>
              </a:rPr>
              <a:t>ANY QUESTIONS?</a:t>
            </a:r>
            <a:endParaRPr sz="3600" b="1">
              <a:solidFill>
                <a:schemeClr val="lt1"/>
              </a:solidFill>
            </a:endParaRPr>
          </a:p>
        </p:txBody>
      </p:sp>
      <p:sp>
        <p:nvSpPr>
          <p:cNvPr id="332" name="Google Shape;332;p41"/>
          <p:cNvSpPr txBox="1">
            <a:spLocks noGrp="1"/>
          </p:cNvSpPr>
          <p:nvPr>
            <p:ph type="body" idx="4294967295"/>
          </p:nvPr>
        </p:nvSpPr>
        <p:spPr>
          <a:xfrm>
            <a:off x="1275150" y="2841702"/>
            <a:ext cx="6593700" cy="1688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FFFFFF"/>
                </a:solidFill>
              </a:rPr>
              <a:t>You can find us at:</a:t>
            </a:r>
            <a:endParaRPr sz="1800">
              <a:solidFill>
                <a:srgbClr val="FFFFFF"/>
              </a:solidFill>
            </a:endParaRPr>
          </a:p>
          <a:p>
            <a:pPr marL="0" lvl="0" indent="0" algn="ctr" rtl="0">
              <a:spcBef>
                <a:spcPts val="600"/>
              </a:spcBef>
              <a:spcAft>
                <a:spcPts val="0"/>
              </a:spcAft>
              <a:buNone/>
            </a:pPr>
            <a:r>
              <a:rPr lang="en" sz="1800" u="sng">
                <a:solidFill>
                  <a:schemeClr val="hlink"/>
                </a:solidFill>
                <a:hlinkClick r:id="rId3"/>
              </a:rPr>
              <a:t>Bernadette_Coggins@tempe.gov</a:t>
            </a:r>
            <a:endParaRPr sz="1800">
              <a:solidFill>
                <a:srgbClr val="FFFFFF"/>
              </a:solidFill>
            </a:endParaRPr>
          </a:p>
          <a:p>
            <a:pPr marL="0" lvl="0" indent="0" algn="ctr" rtl="0">
              <a:spcBef>
                <a:spcPts val="600"/>
              </a:spcBef>
              <a:spcAft>
                <a:spcPts val="0"/>
              </a:spcAft>
              <a:buNone/>
            </a:pPr>
            <a:r>
              <a:rPr lang="en" sz="1800" u="sng">
                <a:solidFill>
                  <a:schemeClr val="hlink"/>
                </a:solidFill>
                <a:hlinkClick r:id="rId4"/>
              </a:rPr>
              <a:t>joronda@gmail.com</a:t>
            </a:r>
            <a:endParaRPr sz="1800">
              <a:solidFill>
                <a:srgbClr val="FFFFFF"/>
              </a:solidFill>
            </a:endParaRPr>
          </a:p>
          <a:p>
            <a:pPr marL="0" lvl="0" indent="0" algn="ctr" rtl="0">
              <a:spcBef>
                <a:spcPts val="600"/>
              </a:spcBef>
              <a:spcAft>
                <a:spcPts val="0"/>
              </a:spcAft>
              <a:buNone/>
            </a:pPr>
            <a:r>
              <a:rPr lang="en" sz="1800" u="sng">
                <a:solidFill>
                  <a:schemeClr val="hlink"/>
                </a:solidFill>
                <a:hlinkClick r:id="rId5"/>
              </a:rPr>
              <a:t>director@standupaj.org</a:t>
            </a:r>
            <a:endParaRPr sz="1800">
              <a:solidFill>
                <a:srgbClr val="FFFFFF"/>
              </a:solidFill>
            </a:endParaRPr>
          </a:p>
          <a:p>
            <a:pPr marL="0" lvl="0" indent="0" algn="ctr" rtl="0">
              <a:spcBef>
                <a:spcPts val="600"/>
              </a:spcBef>
              <a:spcAft>
                <a:spcPts val="0"/>
              </a:spcAft>
              <a:buNone/>
            </a:pPr>
            <a:endParaRPr sz="1800">
              <a:solidFill>
                <a:srgbClr val="FFFFFF"/>
              </a:solidFill>
            </a:endParaRPr>
          </a:p>
          <a:p>
            <a:pPr marL="0" lvl="0" indent="0" algn="ctr" rtl="0">
              <a:spcBef>
                <a:spcPts val="600"/>
              </a:spcBef>
              <a:spcAft>
                <a:spcPts val="0"/>
              </a:spcAft>
              <a:buNone/>
            </a:pPr>
            <a:endParaRPr sz="1800">
              <a:solidFill>
                <a:srgbClr val="FFFFFF"/>
              </a:solidFill>
            </a:endParaRPr>
          </a:p>
        </p:txBody>
      </p:sp>
      <p:sp>
        <p:nvSpPr>
          <p:cNvPr id="333" name="Google Shape;333;p41"/>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334" name="Google Shape;334;p41"/>
          <p:cNvGrpSpPr/>
          <p:nvPr/>
        </p:nvGrpSpPr>
        <p:grpSpPr>
          <a:xfrm>
            <a:off x="3927600" y="2539800"/>
            <a:ext cx="1288800" cy="63900"/>
            <a:chOff x="3927600" y="2539800"/>
            <a:chExt cx="1288800" cy="63900"/>
          </a:xfrm>
        </p:grpSpPr>
        <p:cxnSp>
          <p:nvCxnSpPr>
            <p:cNvPr id="335" name="Google Shape;335;p41"/>
            <p:cNvCxnSpPr/>
            <p:nvPr/>
          </p:nvCxnSpPr>
          <p:spPr>
            <a:xfrm>
              <a:off x="3927600" y="2571750"/>
              <a:ext cx="1288800" cy="0"/>
            </a:xfrm>
            <a:prstGeom prst="straightConnector1">
              <a:avLst/>
            </a:prstGeom>
            <a:noFill/>
            <a:ln w="9525" cap="flat" cmpd="sng">
              <a:solidFill>
                <a:schemeClr val="accent3"/>
              </a:solidFill>
              <a:prstDash val="solid"/>
              <a:round/>
              <a:headEnd type="none" w="med" len="med"/>
              <a:tailEnd type="none" w="med" len="med"/>
            </a:ln>
          </p:spPr>
        </p:cxnSp>
        <p:sp>
          <p:nvSpPr>
            <p:cNvPr id="336" name="Google Shape;336;p41"/>
            <p:cNvSpPr/>
            <p:nvPr/>
          </p:nvSpPr>
          <p:spPr>
            <a:xfrm flipH="1">
              <a:off x="4538275" y="2539800"/>
              <a:ext cx="67500" cy="63900"/>
            </a:xfrm>
            <a:prstGeom prst="diamond">
              <a:avLst/>
            </a:prstGeom>
            <a:solidFill>
              <a:srgbClr val="22222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1810200" y="5718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Tempe Coalition</a:t>
            </a:r>
            <a:endParaRPr/>
          </a:p>
        </p:txBody>
      </p:sp>
      <p:sp>
        <p:nvSpPr>
          <p:cNvPr id="108" name="Google Shape;108;p14"/>
          <p:cNvSpPr txBox="1">
            <a:spLocks noGrp="1"/>
          </p:cNvSpPr>
          <p:nvPr>
            <p:ph type="body" idx="1"/>
          </p:nvPr>
        </p:nvSpPr>
        <p:spPr>
          <a:xfrm>
            <a:off x="284050" y="1145950"/>
            <a:ext cx="8498400" cy="3997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90500" marR="190500" lvl="0" indent="0" algn="ctr" rtl="0">
              <a:lnSpc>
                <a:spcPct val="100000"/>
              </a:lnSpc>
              <a:spcBef>
                <a:spcPts val="1400"/>
              </a:spcBef>
              <a:spcAft>
                <a:spcPts val="0"/>
              </a:spcAft>
              <a:buNone/>
            </a:pPr>
            <a:r>
              <a:rPr lang="en" sz="1700">
                <a:highlight>
                  <a:schemeClr val="lt1"/>
                </a:highlight>
              </a:rPr>
              <a:t>Who We Are</a:t>
            </a:r>
            <a:endParaRPr sz="1250">
              <a:solidFill>
                <a:srgbClr val="222222"/>
              </a:solidFill>
              <a:highlight>
                <a:schemeClr val="lt1"/>
              </a:highlight>
            </a:endParaRPr>
          </a:p>
          <a:p>
            <a:pPr marL="190500" marR="190500" lvl="0" indent="0" algn="ctr" rtl="0">
              <a:lnSpc>
                <a:spcPct val="100000"/>
              </a:lnSpc>
              <a:spcBef>
                <a:spcPts val="800"/>
              </a:spcBef>
              <a:spcAft>
                <a:spcPts val="0"/>
              </a:spcAft>
              <a:buNone/>
            </a:pPr>
            <a:r>
              <a:rPr lang="en" sz="1250">
                <a:solidFill>
                  <a:srgbClr val="222222"/>
                </a:solidFill>
                <a:highlight>
                  <a:schemeClr val="lt1"/>
                </a:highlight>
              </a:rPr>
              <a:t>Tempe Coalition is comprised of residents and professionals who live and work in the community to collectively educate and advocate for the reduction of risk behaviors among Tempe youth.</a:t>
            </a:r>
            <a:endParaRPr sz="1250">
              <a:solidFill>
                <a:srgbClr val="222222"/>
              </a:solidFill>
              <a:highlight>
                <a:schemeClr val="lt1"/>
              </a:highlight>
            </a:endParaRPr>
          </a:p>
          <a:p>
            <a:pPr marL="190500" marR="190500" lvl="0" indent="0" algn="ctr" rtl="0">
              <a:lnSpc>
                <a:spcPct val="100000"/>
              </a:lnSpc>
              <a:spcBef>
                <a:spcPts val="800"/>
              </a:spcBef>
              <a:spcAft>
                <a:spcPts val="0"/>
              </a:spcAft>
              <a:buNone/>
            </a:pPr>
            <a:r>
              <a:rPr lang="en" sz="1250">
                <a:solidFill>
                  <a:srgbClr val="222222"/>
                </a:solidFill>
                <a:highlight>
                  <a:schemeClr val="lt1"/>
                </a:highlight>
              </a:rPr>
              <a:t>The Coalition members represent a wide range of community sectors including: business, media, law enforcement, schools, substance use providers, youth, parents, youth serving organizations, civic groups, healthcare professionals, governmental agencies and faith-based organizations.</a:t>
            </a:r>
            <a:endParaRPr sz="1250">
              <a:solidFill>
                <a:srgbClr val="222222"/>
              </a:solidFill>
              <a:highlight>
                <a:schemeClr val="lt1"/>
              </a:highlight>
            </a:endParaRPr>
          </a:p>
          <a:p>
            <a:pPr marL="190500" marR="190500" lvl="0" indent="0" algn="ctr" rtl="0">
              <a:lnSpc>
                <a:spcPct val="100000"/>
              </a:lnSpc>
              <a:spcBef>
                <a:spcPts val="1400"/>
              </a:spcBef>
              <a:spcAft>
                <a:spcPts val="0"/>
              </a:spcAft>
              <a:buNone/>
            </a:pPr>
            <a:r>
              <a:rPr lang="en" sz="1700">
                <a:highlight>
                  <a:schemeClr val="lt1"/>
                </a:highlight>
              </a:rPr>
              <a:t>Our Vision</a:t>
            </a:r>
            <a:endParaRPr sz="1700">
              <a:highlight>
                <a:schemeClr val="lt1"/>
              </a:highlight>
            </a:endParaRPr>
          </a:p>
          <a:p>
            <a:pPr marL="190500" marR="190500" lvl="0" indent="0" algn="ctr" rtl="0">
              <a:lnSpc>
                <a:spcPct val="100000"/>
              </a:lnSpc>
              <a:spcBef>
                <a:spcPts val="800"/>
              </a:spcBef>
              <a:spcAft>
                <a:spcPts val="0"/>
              </a:spcAft>
              <a:buNone/>
            </a:pPr>
            <a:r>
              <a:rPr lang="en" sz="1250">
                <a:highlight>
                  <a:schemeClr val="lt1"/>
                </a:highlight>
              </a:rPr>
              <a:t>All Tempe youth are living at their full potential.</a:t>
            </a:r>
            <a:endParaRPr sz="1250">
              <a:highlight>
                <a:schemeClr val="lt1"/>
              </a:highlight>
            </a:endParaRPr>
          </a:p>
          <a:p>
            <a:pPr marL="190500" marR="190500" lvl="0" indent="0" algn="ctr" rtl="0">
              <a:lnSpc>
                <a:spcPct val="100000"/>
              </a:lnSpc>
              <a:spcBef>
                <a:spcPts val="2300"/>
              </a:spcBef>
              <a:spcAft>
                <a:spcPts val="0"/>
              </a:spcAft>
              <a:buNone/>
            </a:pPr>
            <a:r>
              <a:rPr lang="en" sz="1700">
                <a:highlight>
                  <a:schemeClr val="lt1"/>
                </a:highlight>
              </a:rPr>
              <a:t>Our Mission</a:t>
            </a:r>
            <a:endParaRPr sz="1700">
              <a:highlight>
                <a:schemeClr val="lt1"/>
              </a:highlight>
            </a:endParaRPr>
          </a:p>
          <a:p>
            <a:pPr marL="190500" marR="190500" lvl="0" indent="0" algn="ctr" rtl="0">
              <a:lnSpc>
                <a:spcPct val="100000"/>
              </a:lnSpc>
              <a:spcBef>
                <a:spcPts val="800"/>
              </a:spcBef>
              <a:spcAft>
                <a:spcPts val="0"/>
              </a:spcAft>
              <a:buNone/>
            </a:pPr>
            <a:r>
              <a:rPr lang="en" sz="1250">
                <a:highlight>
                  <a:schemeClr val="lt1"/>
                </a:highlight>
              </a:rPr>
              <a:t>Reduce youth risk behaviors and promote health and wellness through awareness, education, advocacy and connecting to community resources.</a:t>
            </a:r>
            <a:endParaRPr sz="1250">
              <a:highlight>
                <a:schemeClr val="lt1"/>
              </a:highlight>
            </a:endParaRPr>
          </a:p>
          <a:p>
            <a:pPr marL="0" lvl="0" indent="0" algn="l" rtl="0">
              <a:spcBef>
                <a:spcPts val="2300"/>
              </a:spcBef>
              <a:spcAft>
                <a:spcPts val="0"/>
              </a:spcAft>
              <a:buNone/>
            </a:pPr>
            <a:endParaRPr sz="2600"/>
          </a:p>
        </p:txBody>
      </p:sp>
      <p:sp>
        <p:nvSpPr>
          <p:cNvPr id="109" name="Google Shape;109;p14"/>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pic>
        <p:nvPicPr>
          <p:cNvPr id="115" name="Google Shape;115;p15"/>
          <p:cNvPicPr preferRelativeResize="0"/>
          <p:nvPr/>
        </p:nvPicPr>
        <p:blipFill>
          <a:blip r:embed="rId3">
            <a:alphaModFix/>
          </a:blip>
          <a:stretch>
            <a:fillRect/>
          </a:stretch>
        </p:blipFill>
        <p:spPr>
          <a:xfrm>
            <a:off x="2673605" y="1035425"/>
            <a:ext cx="3940045" cy="3867750"/>
          </a:xfrm>
          <a:prstGeom prst="rect">
            <a:avLst/>
          </a:prstGeom>
          <a:noFill/>
          <a:ln>
            <a:noFill/>
          </a:ln>
        </p:spPr>
      </p:pic>
      <p:sp>
        <p:nvSpPr>
          <p:cNvPr id="116" name="Google Shape;116;p15"/>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Best Practice Process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122" name="Google Shape;122;p16"/>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Implementing SPF</a:t>
            </a:r>
            <a:endParaRPr sz="2000"/>
          </a:p>
        </p:txBody>
      </p:sp>
      <p:sp>
        <p:nvSpPr>
          <p:cNvPr id="123" name="Google Shape;123;p16"/>
          <p:cNvSpPr txBox="1"/>
          <p:nvPr/>
        </p:nvSpPr>
        <p:spPr>
          <a:xfrm>
            <a:off x="457200" y="1278888"/>
            <a:ext cx="3941700" cy="3363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000" b="1">
                <a:solidFill>
                  <a:schemeClr val="accent1"/>
                </a:solidFill>
                <a:latin typeface="Raleway"/>
                <a:ea typeface="Raleway"/>
                <a:cs typeface="Raleway"/>
                <a:sym typeface="Raleway"/>
              </a:rPr>
              <a:t>ASSESS NEEDS</a:t>
            </a:r>
            <a:endParaRPr sz="2400">
              <a:solidFill>
                <a:schemeClr val="dk1"/>
              </a:solidFill>
              <a:latin typeface="Raleway"/>
              <a:ea typeface="Raleway"/>
              <a:cs typeface="Raleway"/>
              <a:sym typeface="Raleway"/>
            </a:endParaRPr>
          </a:p>
          <a:p>
            <a:pPr marL="457200" lvl="0" indent="-342900" algn="l" rtl="0">
              <a:spcBef>
                <a:spcPts val="60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Data Collection from Coalition Members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Community Surveys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Bylaws and Operating Procedures</a:t>
            </a:r>
            <a:endParaRPr sz="1800">
              <a:solidFill>
                <a:schemeClr val="dk1"/>
              </a:solidFill>
              <a:latin typeface="Raleway"/>
              <a:ea typeface="Raleway"/>
              <a:cs typeface="Raleway"/>
              <a:sym typeface="Raleway"/>
            </a:endParaRPr>
          </a:p>
          <a:p>
            <a:pPr marL="457200" lvl="0" indent="0" algn="l" rtl="0">
              <a:spcBef>
                <a:spcPts val="600"/>
              </a:spcBef>
              <a:spcAft>
                <a:spcPts val="0"/>
              </a:spcAft>
              <a:buNone/>
            </a:pPr>
            <a:endParaRPr sz="1800">
              <a:solidFill>
                <a:schemeClr val="dk1"/>
              </a:solidFill>
              <a:latin typeface="Raleway"/>
              <a:ea typeface="Raleway"/>
              <a:cs typeface="Raleway"/>
              <a:sym typeface="Raleway"/>
            </a:endParaRPr>
          </a:p>
          <a:p>
            <a:pPr marL="0" lvl="0" indent="0" algn="l" rtl="0">
              <a:spcBef>
                <a:spcPts val="600"/>
              </a:spcBef>
              <a:spcAft>
                <a:spcPts val="0"/>
              </a:spcAft>
              <a:buNone/>
            </a:pPr>
            <a:endParaRPr>
              <a:solidFill>
                <a:srgbClr val="222222"/>
              </a:solidFill>
              <a:latin typeface="Raleway"/>
              <a:ea typeface="Raleway"/>
              <a:cs typeface="Raleway"/>
              <a:sym typeface="Raleway"/>
            </a:endParaRPr>
          </a:p>
        </p:txBody>
      </p:sp>
      <p:sp>
        <p:nvSpPr>
          <p:cNvPr id="124" name="Google Shape;124;p16"/>
          <p:cNvSpPr txBox="1"/>
          <p:nvPr/>
        </p:nvSpPr>
        <p:spPr>
          <a:xfrm>
            <a:off x="4744975" y="1278863"/>
            <a:ext cx="3941700" cy="1655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000" b="1">
                <a:solidFill>
                  <a:schemeClr val="accent1"/>
                </a:solidFill>
                <a:latin typeface="Raleway"/>
                <a:ea typeface="Raleway"/>
                <a:cs typeface="Raleway"/>
                <a:sym typeface="Raleway"/>
              </a:rPr>
              <a:t>BUILD CAPACITY</a:t>
            </a:r>
            <a:endParaRPr sz="2000">
              <a:solidFill>
                <a:schemeClr val="accent1"/>
              </a:solidFill>
              <a:latin typeface="Raleway"/>
              <a:ea typeface="Raleway"/>
              <a:cs typeface="Raleway"/>
              <a:sym typeface="Raleway"/>
            </a:endParaRPr>
          </a:p>
          <a:p>
            <a:pPr marL="457200" lvl="0" indent="-342900" algn="l" rtl="0">
              <a:spcBef>
                <a:spcPts val="60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Created Job Descriptions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Created Roles and Responsibilities</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Logo (from the Community)</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Youth Recruitment </a:t>
            </a:r>
            <a:endParaRPr sz="1800">
              <a:solidFill>
                <a:schemeClr val="dk1"/>
              </a:solidFill>
              <a:latin typeface="Raleway"/>
              <a:ea typeface="Raleway"/>
              <a:cs typeface="Raleway"/>
              <a:sym typeface="Raleway"/>
            </a:endParaRPr>
          </a:p>
          <a:p>
            <a:pPr marL="457200" lvl="0" indent="-342900" algn="l" rtl="0">
              <a:spcBef>
                <a:spcPts val="0"/>
              </a:spcBef>
              <a:spcAft>
                <a:spcPts val="0"/>
              </a:spcAft>
              <a:buClr>
                <a:schemeClr val="dk1"/>
              </a:buClr>
              <a:buSzPts val="1800"/>
              <a:buFont typeface="Raleway"/>
              <a:buChar char="◉"/>
            </a:pPr>
            <a:r>
              <a:rPr lang="en" sz="1800">
                <a:solidFill>
                  <a:schemeClr val="dk1"/>
                </a:solidFill>
                <a:latin typeface="Raleway"/>
                <a:ea typeface="Raleway"/>
                <a:cs typeface="Raleway"/>
                <a:sym typeface="Raleway"/>
              </a:rPr>
              <a:t>Community Events</a:t>
            </a:r>
            <a:endParaRPr sz="1800">
              <a:solidFill>
                <a:schemeClr val="dk1"/>
              </a:solidFill>
              <a:latin typeface="Raleway"/>
              <a:ea typeface="Raleway"/>
              <a:cs typeface="Raleway"/>
              <a:sym typeface="Raleway"/>
            </a:endParaRPr>
          </a:p>
        </p:txBody>
      </p:sp>
      <p:sp>
        <p:nvSpPr>
          <p:cNvPr id="125" name="Google Shape;125;p16"/>
          <p:cNvSpPr txBox="1"/>
          <p:nvPr/>
        </p:nvSpPr>
        <p:spPr>
          <a:xfrm>
            <a:off x="457200" y="3691444"/>
            <a:ext cx="8229600" cy="619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200">
              <a:solidFill>
                <a:schemeClr val="accent1"/>
              </a:solidFill>
              <a:latin typeface="Raleway"/>
              <a:ea typeface="Raleway"/>
              <a:cs typeface="Raleway"/>
              <a:sym typeface="Raleway"/>
            </a:endParaRPr>
          </a:p>
          <a:p>
            <a:pPr marL="0" lvl="0" indent="0" algn="l" rtl="0">
              <a:spcBef>
                <a:spcPts val="1000"/>
              </a:spcBef>
              <a:spcAft>
                <a:spcPts val="0"/>
              </a:spcAft>
              <a:buNone/>
            </a:pPr>
            <a:endParaRPr sz="1200">
              <a:solidFill>
                <a:schemeClr val="accent1"/>
              </a:solidFill>
              <a:latin typeface="Raleway"/>
              <a:ea typeface="Raleway"/>
              <a:cs typeface="Raleway"/>
              <a:sym typeface="Raleway"/>
            </a:endParaRPr>
          </a:p>
          <a:p>
            <a:pPr marL="0" lvl="0" indent="0" algn="l" rtl="0">
              <a:spcBef>
                <a:spcPts val="1000"/>
              </a:spcBef>
              <a:spcAft>
                <a:spcPts val="1000"/>
              </a:spcAft>
              <a:buNone/>
            </a:pPr>
            <a:endParaRPr sz="1200">
              <a:solidFill>
                <a:schemeClr val="accent1"/>
              </a:solidFill>
              <a:latin typeface="Raleway"/>
              <a:ea typeface="Raleway"/>
              <a:cs typeface="Raleway"/>
              <a:sym typeface="Raleway"/>
            </a:endParaRPr>
          </a:p>
        </p:txBody>
      </p:sp>
      <p:sp>
        <p:nvSpPr>
          <p:cNvPr id="126" name="Google Shape;126;p16"/>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ctrTitle" idx="4294967295"/>
          </p:nvPr>
        </p:nvSpPr>
        <p:spPr>
          <a:xfrm>
            <a:off x="1080600" y="590850"/>
            <a:ext cx="6982800" cy="894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rPr>
              <a:t>70 members</a:t>
            </a:r>
            <a:endParaRPr sz="4800">
              <a:solidFill>
                <a:schemeClr val="accent1"/>
              </a:solidFill>
            </a:endParaRPr>
          </a:p>
        </p:txBody>
      </p:sp>
      <p:sp>
        <p:nvSpPr>
          <p:cNvPr id="132" name="Google Shape;132;p17"/>
          <p:cNvSpPr txBox="1">
            <a:spLocks noGrp="1"/>
          </p:cNvSpPr>
          <p:nvPr>
            <p:ph type="subTitle" idx="4294967295"/>
          </p:nvPr>
        </p:nvSpPr>
        <p:spPr>
          <a:xfrm>
            <a:off x="1080600" y="1277960"/>
            <a:ext cx="69828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Started with 15 members the first meeting </a:t>
            </a:r>
            <a:endParaRPr sz="1800"/>
          </a:p>
        </p:txBody>
      </p:sp>
      <p:sp>
        <p:nvSpPr>
          <p:cNvPr id="133" name="Google Shape;133;p17"/>
          <p:cNvSpPr txBox="1">
            <a:spLocks noGrp="1"/>
          </p:cNvSpPr>
          <p:nvPr>
            <p:ph type="ctrTitle" idx="4294967295"/>
          </p:nvPr>
        </p:nvSpPr>
        <p:spPr>
          <a:xfrm>
            <a:off x="1080600" y="3219752"/>
            <a:ext cx="6982800" cy="894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rPr>
              <a:t>342 followers </a:t>
            </a:r>
            <a:endParaRPr sz="4800">
              <a:solidFill>
                <a:schemeClr val="accent1"/>
              </a:solidFill>
            </a:endParaRPr>
          </a:p>
        </p:txBody>
      </p:sp>
      <p:sp>
        <p:nvSpPr>
          <p:cNvPr id="134" name="Google Shape;134;p17"/>
          <p:cNvSpPr txBox="1">
            <a:spLocks noGrp="1"/>
          </p:cNvSpPr>
          <p:nvPr>
            <p:ph type="subTitle" idx="4294967295"/>
          </p:nvPr>
        </p:nvSpPr>
        <p:spPr>
          <a:xfrm>
            <a:off x="1080600" y="3906862"/>
            <a:ext cx="69828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Instagram, Facebook and Twitter</a:t>
            </a:r>
            <a:endParaRPr sz="1800"/>
          </a:p>
        </p:txBody>
      </p:sp>
      <p:sp>
        <p:nvSpPr>
          <p:cNvPr id="135" name="Google Shape;135;p17"/>
          <p:cNvSpPr txBox="1">
            <a:spLocks noGrp="1"/>
          </p:cNvSpPr>
          <p:nvPr>
            <p:ph type="ctrTitle" idx="4294967295"/>
          </p:nvPr>
        </p:nvSpPr>
        <p:spPr>
          <a:xfrm>
            <a:off x="1080600" y="1905301"/>
            <a:ext cx="6982800" cy="894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accent1"/>
                </a:solidFill>
              </a:rPr>
              <a:t>200 surveys</a:t>
            </a:r>
            <a:endParaRPr sz="4800">
              <a:solidFill>
                <a:schemeClr val="accent1"/>
              </a:solidFill>
            </a:endParaRPr>
          </a:p>
        </p:txBody>
      </p:sp>
      <p:sp>
        <p:nvSpPr>
          <p:cNvPr id="136" name="Google Shape;136;p17"/>
          <p:cNvSpPr txBox="1">
            <a:spLocks noGrp="1"/>
          </p:cNvSpPr>
          <p:nvPr>
            <p:ph type="subTitle" idx="4294967295"/>
          </p:nvPr>
        </p:nvSpPr>
        <p:spPr>
          <a:xfrm>
            <a:off x="1080600" y="2592411"/>
            <a:ext cx="69828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t>Increased from 40 surveys in the first community assessment</a:t>
            </a:r>
            <a:endParaRPr sz="1800"/>
          </a:p>
        </p:txBody>
      </p:sp>
      <p:sp>
        <p:nvSpPr>
          <p:cNvPr id="137" name="Google Shape;137;p17"/>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ctrTitle" idx="4294967295"/>
          </p:nvPr>
        </p:nvSpPr>
        <p:spPr>
          <a:xfrm>
            <a:off x="938700" y="1583344"/>
            <a:ext cx="7266600" cy="11598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12900">
                <a:solidFill>
                  <a:schemeClr val="accent3"/>
                </a:solidFill>
              </a:rPr>
              <a:t>7,000</a:t>
            </a:r>
            <a:endParaRPr sz="12900">
              <a:solidFill>
                <a:schemeClr val="accent3"/>
              </a:solidFill>
            </a:endParaRPr>
          </a:p>
        </p:txBody>
      </p:sp>
      <p:sp>
        <p:nvSpPr>
          <p:cNvPr id="143" name="Google Shape;143;p18"/>
          <p:cNvSpPr txBox="1">
            <a:spLocks noGrp="1"/>
          </p:cNvSpPr>
          <p:nvPr>
            <p:ph type="subTitle" idx="4294967295"/>
          </p:nvPr>
        </p:nvSpPr>
        <p:spPr>
          <a:xfrm>
            <a:off x="596100" y="3040650"/>
            <a:ext cx="7951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solidFill>
                  <a:schemeClr val="accent1"/>
                </a:solidFill>
              </a:rPr>
              <a:t>Monthly reach on Facebook, Whoa look at the growth!</a:t>
            </a:r>
            <a:endParaRPr>
              <a:solidFill>
                <a:schemeClr val="accent1"/>
              </a:solidFill>
            </a:endParaRPr>
          </a:p>
        </p:txBody>
      </p:sp>
      <p:sp>
        <p:nvSpPr>
          <p:cNvPr id="144" name="Google Shape;144;p18"/>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idx="4294967295"/>
          </p:nvPr>
        </p:nvSpPr>
        <p:spPr>
          <a:xfrm>
            <a:off x="801450" y="372502"/>
            <a:ext cx="7541100" cy="4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TRAINING </a:t>
            </a:r>
            <a:endParaRPr sz="2200"/>
          </a:p>
        </p:txBody>
      </p:sp>
      <p:sp>
        <p:nvSpPr>
          <p:cNvPr id="150" name="Google Shape;150;p19"/>
          <p:cNvSpPr txBox="1">
            <a:spLocks noGrp="1"/>
          </p:cNvSpPr>
          <p:nvPr>
            <p:ph type="body" idx="1"/>
          </p:nvPr>
        </p:nvSpPr>
        <p:spPr>
          <a:xfrm>
            <a:off x="457200" y="4346775"/>
            <a:ext cx="8229600" cy="554400"/>
          </a:xfrm>
          <a:prstGeom prst="rect">
            <a:avLst/>
          </a:prstGeom>
        </p:spPr>
        <p:txBody>
          <a:bodyPr spcFirstLastPara="1" wrap="square" lIns="91425" tIns="91425" rIns="91425" bIns="91425" anchor="ctr" anchorCtr="0">
            <a:noAutofit/>
          </a:bodyPr>
          <a:lstStyle/>
          <a:p>
            <a:pPr marL="0" lvl="0" indent="0" algn="ctr" rtl="0">
              <a:spcBef>
                <a:spcPts val="360"/>
              </a:spcBef>
              <a:spcAft>
                <a:spcPts val="0"/>
              </a:spcAft>
              <a:buNone/>
            </a:pPr>
            <a:r>
              <a:rPr lang="en" sz="2400"/>
              <a:t>Capacity Building with Members</a:t>
            </a:r>
            <a:endParaRPr sz="2400"/>
          </a:p>
        </p:txBody>
      </p:sp>
      <p:sp>
        <p:nvSpPr>
          <p:cNvPr id="151" name="Google Shape;151;p19"/>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52" name="Google Shape;152;p19"/>
          <p:cNvSpPr txBox="1"/>
          <p:nvPr/>
        </p:nvSpPr>
        <p:spPr>
          <a:xfrm>
            <a:off x="457200" y="1232125"/>
            <a:ext cx="8229600" cy="26445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400">
                <a:solidFill>
                  <a:schemeClr val="dk1"/>
                </a:solidFill>
                <a:latin typeface="Raleway"/>
                <a:ea typeface="Raleway"/>
                <a:cs typeface="Raleway"/>
                <a:sym typeface="Raleway"/>
              </a:rPr>
              <a:t>Preparing the coalition to work with confidence through a data driven coalition involved to following trainings: </a:t>
            </a:r>
            <a:endParaRPr sz="2400">
              <a:solidFill>
                <a:schemeClr val="dk1"/>
              </a:solidFill>
              <a:latin typeface="Raleway"/>
              <a:ea typeface="Raleway"/>
              <a:cs typeface="Raleway"/>
              <a:sym typeface="Raleway"/>
            </a:endParaRPr>
          </a:p>
          <a:p>
            <a:pPr marL="457200" lvl="0" indent="-381000" algn="l" rtl="0">
              <a:lnSpc>
                <a:spcPct val="115000"/>
              </a:lnSpc>
              <a:spcBef>
                <a:spcPts val="60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Intro to Effective Prevention</a:t>
            </a:r>
            <a:endParaRPr sz="2400">
              <a:solidFill>
                <a:schemeClr val="dk1"/>
              </a:solidFill>
              <a:latin typeface="Raleway"/>
              <a:ea typeface="Raleway"/>
              <a:cs typeface="Raleway"/>
              <a:sym typeface="Raleway"/>
            </a:endParaRPr>
          </a:p>
          <a:p>
            <a:pPr marL="457200" lvl="0" indent="-381000" algn="l" rtl="0">
              <a:lnSpc>
                <a:spcPct val="115000"/>
              </a:lnSpc>
              <a:spcBef>
                <a:spcPts val="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The Strategic Prevention Framework</a:t>
            </a:r>
            <a:endParaRPr sz="2400">
              <a:solidFill>
                <a:schemeClr val="dk1"/>
              </a:solidFill>
              <a:latin typeface="Raleway"/>
              <a:ea typeface="Raleway"/>
              <a:cs typeface="Raleway"/>
              <a:sym typeface="Raleway"/>
            </a:endParaRPr>
          </a:p>
          <a:p>
            <a:pPr marL="457200" lvl="0" indent="-381000" algn="l" rtl="0">
              <a:lnSpc>
                <a:spcPct val="115000"/>
              </a:lnSpc>
              <a:spcBef>
                <a:spcPts val="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Coalition 101</a:t>
            </a:r>
            <a:endParaRPr sz="2400">
              <a:solidFill>
                <a:schemeClr val="dk1"/>
              </a:solidFill>
              <a:latin typeface="Raleway"/>
              <a:ea typeface="Raleway"/>
              <a:cs typeface="Raleway"/>
              <a:sym typeface="Raleway"/>
            </a:endParaRPr>
          </a:p>
          <a:p>
            <a:pPr marL="457200" lvl="0" indent="-381000" algn="l" rtl="0">
              <a:lnSpc>
                <a:spcPct val="115000"/>
              </a:lnSpc>
              <a:spcBef>
                <a:spcPts val="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Needs Assessment</a:t>
            </a:r>
            <a:endParaRPr sz="2400">
              <a:solidFill>
                <a:schemeClr val="dk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2574750" y="1236438"/>
            <a:ext cx="3994500" cy="3528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chemeClr val="accent1"/>
                </a:solidFill>
              </a:rPr>
              <a:t>PLANNING</a:t>
            </a:r>
            <a:endParaRPr b="1">
              <a:solidFill>
                <a:schemeClr val="accent1"/>
              </a:solidFill>
            </a:endParaRPr>
          </a:p>
          <a:p>
            <a:pPr marL="457200" lvl="0" indent="-342900" algn="l" rtl="0">
              <a:spcBef>
                <a:spcPts val="600"/>
              </a:spcBef>
              <a:spcAft>
                <a:spcPts val="0"/>
              </a:spcAft>
              <a:buSzPts val="1800"/>
              <a:buChar char="◉"/>
            </a:pPr>
            <a:r>
              <a:rPr lang="en" sz="1800"/>
              <a:t>Strategic Planning, Mentor Check Ins</a:t>
            </a:r>
            <a:endParaRPr sz="1800"/>
          </a:p>
          <a:p>
            <a:pPr marL="457200" lvl="0" indent="-342900" algn="l" rtl="0">
              <a:spcBef>
                <a:spcPts val="0"/>
              </a:spcBef>
              <a:spcAft>
                <a:spcPts val="0"/>
              </a:spcAft>
              <a:buSzPts val="1800"/>
              <a:buChar char="◉"/>
            </a:pPr>
            <a:r>
              <a:rPr lang="en" sz="1800"/>
              <a:t>Logic Model Development</a:t>
            </a:r>
            <a:endParaRPr sz="1800"/>
          </a:p>
          <a:p>
            <a:pPr marL="457200" lvl="0" indent="-342900" algn="l" rtl="0">
              <a:spcBef>
                <a:spcPts val="0"/>
              </a:spcBef>
              <a:spcAft>
                <a:spcPts val="0"/>
              </a:spcAft>
              <a:buSzPts val="1800"/>
              <a:buChar char="◉"/>
            </a:pPr>
            <a:r>
              <a:rPr lang="en" sz="1800"/>
              <a:t>Consistent General and Executive Committee Meetings</a:t>
            </a:r>
            <a:endParaRPr sz="1800"/>
          </a:p>
          <a:p>
            <a:pPr marL="457200" lvl="0" indent="-342900" algn="l" rtl="0">
              <a:spcBef>
                <a:spcPts val="0"/>
              </a:spcBef>
              <a:spcAft>
                <a:spcPts val="0"/>
              </a:spcAft>
              <a:buSzPts val="1800"/>
              <a:buChar char="◉"/>
            </a:pPr>
            <a:r>
              <a:rPr lang="en" sz="1800"/>
              <a:t>Determining readiness for Opioids and Fentanyl</a:t>
            </a:r>
            <a:endParaRPr sz="1800"/>
          </a:p>
          <a:p>
            <a:pPr marL="457200" lvl="0" indent="-342900" algn="l" rtl="0">
              <a:spcBef>
                <a:spcPts val="0"/>
              </a:spcBef>
              <a:spcAft>
                <a:spcPts val="0"/>
              </a:spcAft>
              <a:buSzPts val="1800"/>
              <a:buChar char="◉"/>
            </a:pPr>
            <a:r>
              <a:rPr lang="en" sz="1800"/>
              <a:t>Becoming a Narcan distributor </a:t>
            </a:r>
            <a:endParaRPr sz="1800"/>
          </a:p>
        </p:txBody>
      </p:sp>
      <p:sp>
        <p:nvSpPr>
          <p:cNvPr id="158" name="Google Shape;158;p20"/>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Implementing SPF</a:t>
            </a:r>
            <a:endParaRPr/>
          </a:p>
        </p:txBody>
      </p:sp>
      <p:sp>
        <p:nvSpPr>
          <p:cNvPr id="159" name="Google Shape;159;p20"/>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thello template">
  <a:themeElements>
    <a:clrScheme name="Custom 347">
      <a:dk1>
        <a:srgbClr val="222222"/>
      </a:dk1>
      <a:lt1>
        <a:srgbClr val="FFFFFF"/>
      </a:lt1>
      <a:dk2>
        <a:srgbClr val="8B8B8B"/>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642</Words>
  <Application>Microsoft Office PowerPoint</Application>
  <PresentationFormat>On-screen Show (16:9)</PresentationFormat>
  <Paragraphs>134</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Merriweather</vt:lpstr>
      <vt:lpstr>Raleway</vt:lpstr>
      <vt:lpstr>Calibri</vt:lpstr>
      <vt:lpstr>Othello template</vt:lpstr>
      <vt:lpstr>Tempe Coalition StandUP AJ Mentorship</vt:lpstr>
      <vt:lpstr>Our Journey</vt:lpstr>
      <vt:lpstr>Tempe Coalition</vt:lpstr>
      <vt:lpstr>Best Practice Process</vt:lpstr>
      <vt:lpstr>About this template</vt:lpstr>
      <vt:lpstr>70 members</vt:lpstr>
      <vt:lpstr>7,000</vt:lpstr>
      <vt:lpstr>TRAINING </vt:lpstr>
      <vt:lpstr>Implementing SPF</vt:lpstr>
      <vt:lpstr>32 boxes </vt:lpstr>
      <vt:lpstr>StandUP AJ</vt:lpstr>
      <vt:lpstr>SPOTLIGHTS</vt:lpstr>
      <vt:lpstr>Battle of the Badges</vt:lpstr>
      <vt:lpstr>PowerPoint Presentation</vt:lpstr>
      <vt:lpstr>Social Media/Website</vt:lpstr>
      <vt:lpstr>Additional Notables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also split your content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 Coalition StandUP AJ Mentorship</dc:title>
  <dc:creator>Joronda Montano</dc:creator>
  <cp:lastModifiedBy>Alfreda Moore</cp:lastModifiedBy>
  <cp:revision>4</cp:revision>
  <dcterms:modified xsi:type="dcterms:W3CDTF">2022-09-06T22:20:45Z</dcterms:modified>
</cp:coreProperties>
</file>