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429" r:id="rId6"/>
    <p:sldId id="441" r:id="rId7"/>
    <p:sldId id="439" r:id="rId8"/>
    <p:sldId id="469" r:id="rId9"/>
    <p:sldId id="464" r:id="rId10"/>
    <p:sldId id="398" r:id="rId11"/>
    <p:sldId id="463" r:id="rId12"/>
    <p:sldId id="426" r:id="rId13"/>
    <p:sldId id="424" r:id="rId14"/>
    <p:sldId id="388" r:id="rId15"/>
    <p:sldId id="410" r:id="rId16"/>
    <p:sldId id="449" r:id="rId17"/>
    <p:sldId id="454" r:id="rId18"/>
    <p:sldId id="47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ell, Lela, M" initials="WLM" lastIdx="1" clrIdx="0">
    <p:extLst/>
  </p:cmAuthor>
  <p:cmAuthor id="2" name="Hawkins, Leanne, D" initials="HLD" lastIdx="12" clrIdx="1">
    <p:extLst>
      <p:ext uri="{19B8F6BF-5375-455C-9EA6-DF929625EA0E}">
        <p15:presenceInfo xmlns:p15="http://schemas.microsoft.com/office/powerpoint/2012/main" userId="S-1-5-21-3738463505-949386098-368982861-11637" providerId="AD"/>
      </p:ext>
    </p:extLst>
  </p:cmAuthor>
  <p:cmAuthor id="3" name="Faust, Michael" initials="FM" lastIdx="4" clrIdx="2">
    <p:extLst>
      <p:ext uri="{19B8F6BF-5375-455C-9EA6-DF929625EA0E}">
        <p15:presenceInfo xmlns:p15="http://schemas.microsoft.com/office/powerpoint/2012/main" userId="S-1-5-21-3738463505-949386098-368982861-10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7F"/>
    <a:srgbClr val="FFFFFF"/>
    <a:srgbClr val="DA3F0E"/>
    <a:srgbClr val="000000"/>
    <a:srgbClr val="08289C"/>
    <a:srgbClr val="F2A83C"/>
    <a:srgbClr val="FF2121"/>
    <a:srgbClr val="403F71"/>
    <a:srgbClr val="171A87"/>
    <a:srgbClr val="1E2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81938" autoAdjust="0"/>
  </p:normalViewPr>
  <p:slideViewPr>
    <p:cSldViewPr>
      <p:cViewPr varScale="1">
        <p:scale>
          <a:sx n="72" d="100"/>
          <a:sy n="72" d="100"/>
        </p:scale>
        <p:origin x="11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071493423423667E-2"/>
          <c:y val="5.1296461436296369E-2"/>
          <c:w val="0.93915360069506826"/>
          <c:h val="0.79340565616206871"/>
        </c:manualLayout>
      </c:layout>
      <c:barChart>
        <c:barDir val="col"/>
        <c:grouping val="stacked"/>
        <c:varyColors val="0"/>
        <c:ser>
          <c:idx val="0"/>
          <c:order val="0"/>
          <c:tx>
            <c:strRef>
              <c:f>'Dr''s Board Staffing #''s-LH'!$A$5</c:f>
              <c:strCache>
                <c:ptCount val="1"/>
                <c:pt idx="0">
                  <c:v>TOTAL FILLED - SPECIALISTS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'Dr''s Board Staffing #''s-LH'!$AO$4:$BC$4</c:f>
              <c:numCache>
                <c:formatCode>mmm\ 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'Dr''s Board Staffing #''s-LH'!$AO$5:$BC$5</c:f>
              <c:numCache>
                <c:formatCode>General</c:formatCode>
                <c:ptCount val="13"/>
                <c:pt idx="0">
                  <c:v>1222</c:v>
                </c:pt>
                <c:pt idx="1">
                  <c:v>1241</c:v>
                </c:pt>
                <c:pt idx="2">
                  <c:v>1232</c:v>
                </c:pt>
                <c:pt idx="3">
                  <c:v>1223</c:v>
                </c:pt>
                <c:pt idx="4">
                  <c:v>1175</c:v>
                </c:pt>
                <c:pt idx="5">
                  <c:v>1166</c:v>
                </c:pt>
                <c:pt idx="6">
                  <c:v>1170</c:v>
                </c:pt>
                <c:pt idx="7">
                  <c:v>1142</c:v>
                </c:pt>
                <c:pt idx="8">
                  <c:v>1110</c:v>
                </c:pt>
                <c:pt idx="9">
                  <c:v>1135</c:v>
                </c:pt>
                <c:pt idx="10">
                  <c:v>1137</c:v>
                </c:pt>
                <c:pt idx="11">
                  <c:v>1137</c:v>
                </c:pt>
                <c:pt idx="12">
                  <c:v>1152</c:v>
                </c:pt>
              </c:numCache>
            </c:numRef>
          </c:val>
          <c:extLst>
            <c:ext xmlns:c16="http://schemas.microsoft.com/office/drawing/2014/chart" uri="{C3380CC4-5D6E-409C-BE32-E72D297353CC}">
              <c16:uniqueId val="{00000000-E417-42DC-8A51-B618EA42DE30}"/>
            </c:ext>
          </c:extLst>
        </c:ser>
        <c:ser>
          <c:idx val="1"/>
          <c:order val="1"/>
          <c:tx>
            <c:strRef>
              <c:f>'Dr''s Board Staffing #''s-LH'!$A$6</c:f>
              <c:strCache>
                <c:ptCount val="1"/>
                <c:pt idx="0">
                  <c:v>TOTAL FILLED - FIELD OPERATIONS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'Dr''s Board Staffing #''s-LH'!$AO$4:$BC$4</c:f>
              <c:numCache>
                <c:formatCode>mmm\ 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'Dr''s Board Staffing #''s-LH'!$AO$6:$BC$6</c:f>
              <c:numCache>
                <c:formatCode>General</c:formatCode>
                <c:ptCount val="13"/>
                <c:pt idx="0">
                  <c:v>920</c:v>
                </c:pt>
                <c:pt idx="1">
                  <c:v>920</c:v>
                </c:pt>
                <c:pt idx="2">
                  <c:v>912</c:v>
                </c:pt>
                <c:pt idx="3">
                  <c:v>915</c:v>
                </c:pt>
                <c:pt idx="4">
                  <c:v>889</c:v>
                </c:pt>
                <c:pt idx="5">
                  <c:v>887</c:v>
                </c:pt>
                <c:pt idx="6">
                  <c:v>889</c:v>
                </c:pt>
                <c:pt idx="7">
                  <c:v>892</c:v>
                </c:pt>
                <c:pt idx="8">
                  <c:v>901</c:v>
                </c:pt>
                <c:pt idx="9">
                  <c:v>911</c:v>
                </c:pt>
                <c:pt idx="10">
                  <c:v>907</c:v>
                </c:pt>
                <c:pt idx="11">
                  <c:v>912</c:v>
                </c:pt>
                <c:pt idx="12">
                  <c:v>922</c:v>
                </c:pt>
              </c:numCache>
            </c:numRef>
          </c:val>
          <c:extLst>
            <c:ext xmlns:c16="http://schemas.microsoft.com/office/drawing/2014/chart" uri="{C3380CC4-5D6E-409C-BE32-E72D297353CC}">
              <c16:uniqueId val="{00000001-E417-42DC-8A51-B618EA42DE30}"/>
            </c:ext>
          </c:extLst>
        </c:ser>
        <c:ser>
          <c:idx val="2"/>
          <c:order val="2"/>
          <c:tx>
            <c:strRef>
              <c:f>'Dr''s Board Staffing #''s-LH'!$A$7</c:f>
              <c:strCache>
                <c:ptCount val="1"/>
                <c:pt idx="0">
                  <c:v>TOTAL FILLED - CENTRAL ADMIN STAFF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'Dr''s Board Staffing #''s-LH'!$AO$4:$BC$4</c:f>
              <c:numCache>
                <c:formatCode>mmm\ yy</c:formatCode>
                <c:ptCount val="13"/>
                <c:pt idx="0">
                  <c:v>44409</c:v>
                </c:pt>
                <c:pt idx="1">
                  <c:v>44440</c:v>
                </c:pt>
                <c:pt idx="2">
                  <c:v>44470</c:v>
                </c:pt>
                <c:pt idx="3">
                  <c:v>44501</c:v>
                </c:pt>
                <c:pt idx="4">
                  <c:v>44531</c:v>
                </c:pt>
                <c:pt idx="5">
                  <c:v>44562</c:v>
                </c:pt>
                <c:pt idx="6">
                  <c:v>44593</c:v>
                </c:pt>
                <c:pt idx="7">
                  <c:v>44621</c:v>
                </c:pt>
                <c:pt idx="8">
                  <c:v>44652</c:v>
                </c:pt>
                <c:pt idx="9">
                  <c:v>44682</c:v>
                </c:pt>
                <c:pt idx="10">
                  <c:v>44713</c:v>
                </c:pt>
                <c:pt idx="11">
                  <c:v>44743</c:v>
                </c:pt>
                <c:pt idx="12">
                  <c:v>44774</c:v>
                </c:pt>
              </c:numCache>
            </c:numRef>
          </c:cat>
          <c:val>
            <c:numRef>
              <c:f>'Dr''s Board Staffing #''s-LH'!$AO$7:$BC$7</c:f>
              <c:numCache>
                <c:formatCode>General</c:formatCode>
                <c:ptCount val="13"/>
                <c:pt idx="0">
                  <c:v>525</c:v>
                </c:pt>
                <c:pt idx="1">
                  <c:v>521</c:v>
                </c:pt>
                <c:pt idx="2">
                  <c:v>520</c:v>
                </c:pt>
                <c:pt idx="3">
                  <c:v>525</c:v>
                </c:pt>
                <c:pt idx="4">
                  <c:v>524</c:v>
                </c:pt>
                <c:pt idx="5">
                  <c:v>524</c:v>
                </c:pt>
                <c:pt idx="6">
                  <c:v>532</c:v>
                </c:pt>
                <c:pt idx="7">
                  <c:v>526</c:v>
                </c:pt>
                <c:pt idx="8">
                  <c:v>532</c:v>
                </c:pt>
                <c:pt idx="9">
                  <c:v>525</c:v>
                </c:pt>
                <c:pt idx="10">
                  <c:v>528</c:v>
                </c:pt>
                <c:pt idx="11">
                  <c:v>532</c:v>
                </c:pt>
                <c:pt idx="12">
                  <c:v>535</c:v>
                </c:pt>
              </c:numCache>
            </c:numRef>
          </c:val>
          <c:extLst>
            <c:ext xmlns:c16="http://schemas.microsoft.com/office/drawing/2014/chart" uri="{C3380CC4-5D6E-409C-BE32-E72D297353CC}">
              <c16:uniqueId val="{00000002-E417-42DC-8A51-B618EA42DE30}"/>
            </c:ext>
          </c:extLst>
        </c:ser>
        <c:dLbls>
          <c:showLegendKey val="0"/>
          <c:showVal val="0"/>
          <c:showCatName val="0"/>
          <c:showSerName val="0"/>
          <c:showPercent val="0"/>
          <c:showBubbleSize val="0"/>
        </c:dLbls>
        <c:gapWidth val="100"/>
        <c:overlap val="100"/>
        <c:axId val="1051883752"/>
        <c:axId val="1051891624"/>
      </c:barChart>
      <c:dateAx>
        <c:axId val="1051883752"/>
        <c:scaling>
          <c:orientation val="minMax"/>
        </c:scaling>
        <c:delete val="0"/>
        <c:axPos val="b"/>
        <c:numFmt formatCode="mmm\ yy"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051891624"/>
        <c:crosses val="autoZero"/>
        <c:auto val="1"/>
        <c:lblOffset val="100"/>
        <c:baseTimeUnit val="months"/>
      </c:dateAx>
      <c:valAx>
        <c:axId val="1051891624"/>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out"/>
        <c:minorTickMark val="none"/>
        <c:tickLblPos val="nextTo"/>
        <c:spPr>
          <a:solidFill>
            <a:sysClr val="window" lastClr="FFFFFF"/>
          </a:solid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51883752"/>
        <c:crosses val="autoZero"/>
        <c:crossBetween val="between"/>
      </c:valAx>
      <c:spPr>
        <a:solidFill>
          <a:sysClr val="window" lastClr="FFFFFF"/>
        </a:solidFill>
        <a:ln>
          <a:noFill/>
        </a:ln>
        <a:effectLst/>
      </c:spPr>
    </c:plotArea>
    <c:legend>
      <c:legendPos val="b"/>
      <c:layout>
        <c:manualLayout>
          <c:xMode val="edge"/>
          <c:yMode val="edge"/>
          <c:x val="4.1553957571462512E-2"/>
          <c:y val="0.897606833912027"/>
          <c:w val="0.84265578350055759"/>
          <c:h val="8.88928732272892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'Runaway Youth-LH'!$B$1</c:f>
              <c:strCache>
                <c:ptCount val="1"/>
                <c:pt idx="0">
                  <c:v>&lt;1 month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Youth-LH'!$A$21:$A$44</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'Runaway Youth-LH'!$B$21:$B$44</c:f>
              <c:numCache>
                <c:formatCode>General</c:formatCode>
                <c:ptCount val="24"/>
                <c:pt idx="0" formatCode="0">
                  <c:v>41</c:v>
                </c:pt>
                <c:pt idx="1">
                  <c:v>31</c:v>
                </c:pt>
                <c:pt idx="2">
                  <c:v>37</c:v>
                </c:pt>
                <c:pt idx="3">
                  <c:v>34</c:v>
                </c:pt>
                <c:pt idx="4">
                  <c:v>21</c:v>
                </c:pt>
                <c:pt idx="5">
                  <c:v>20</c:v>
                </c:pt>
                <c:pt idx="6">
                  <c:v>20</c:v>
                </c:pt>
                <c:pt idx="7">
                  <c:v>21</c:v>
                </c:pt>
                <c:pt idx="8">
                  <c:v>24</c:v>
                </c:pt>
                <c:pt idx="9">
                  <c:v>21</c:v>
                </c:pt>
                <c:pt idx="10">
                  <c:v>14</c:v>
                </c:pt>
                <c:pt idx="11">
                  <c:v>20</c:v>
                </c:pt>
                <c:pt idx="12">
                  <c:v>23</c:v>
                </c:pt>
                <c:pt idx="13">
                  <c:v>34</c:v>
                </c:pt>
                <c:pt idx="14">
                  <c:v>32</c:v>
                </c:pt>
                <c:pt idx="15">
                  <c:v>29</c:v>
                </c:pt>
                <c:pt idx="16">
                  <c:v>25</c:v>
                </c:pt>
                <c:pt idx="17">
                  <c:v>31</c:v>
                </c:pt>
                <c:pt idx="18">
                  <c:v>24</c:v>
                </c:pt>
                <c:pt idx="19">
                  <c:v>20</c:v>
                </c:pt>
                <c:pt idx="20">
                  <c:v>20</c:v>
                </c:pt>
                <c:pt idx="21">
                  <c:v>19</c:v>
                </c:pt>
                <c:pt idx="22">
                  <c:v>17</c:v>
                </c:pt>
                <c:pt idx="23">
                  <c:v>15</c:v>
                </c:pt>
              </c:numCache>
            </c:numRef>
          </c:val>
          <c:extLst>
            <c:ext xmlns:c16="http://schemas.microsoft.com/office/drawing/2014/chart" uri="{C3380CC4-5D6E-409C-BE32-E72D297353CC}">
              <c16:uniqueId val="{00000000-0CD8-469F-9DF2-ADF035771328}"/>
            </c:ext>
          </c:extLst>
        </c:ser>
        <c:ser>
          <c:idx val="1"/>
          <c:order val="1"/>
          <c:tx>
            <c:strRef>
              <c:f>'Runaway Youth-LH'!$C$1</c:f>
              <c:strCache>
                <c:ptCount val="1"/>
                <c:pt idx="0">
                  <c:v>31 days - 6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Youth-LH'!$A$21:$A$44</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'Runaway Youth-LH'!$C$21:$C$44</c:f>
              <c:numCache>
                <c:formatCode>General</c:formatCode>
                <c:ptCount val="24"/>
                <c:pt idx="0" formatCode="0">
                  <c:v>123</c:v>
                </c:pt>
                <c:pt idx="1">
                  <c:v>122</c:v>
                </c:pt>
                <c:pt idx="2">
                  <c:v>113</c:v>
                </c:pt>
                <c:pt idx="3">
                  <c:v>100</c:v>
                </c:pt>
                <c:pt idx="4">
                  <c:v>96</c:v>
                </c:pt>
                <c:pt idx="5">
                  <c:v>77</c:v>
                </c:pt>
                <c:pt idx="6">
                  <c:v>71</c:v>
                </c:pt>
                <c:pt idx="7">
                  <c:v>63</c:v>
                </c:pt>
                <c:pt idx="8">
                  <c:v>64</c:v>
                </c:pt>
                <c:pt idx="9">
                  <c:v>67</c:v>
                </c:pt>
                <c:pt idx="10">
                  <c:v>61</c:v>
                </c:pt>
                <c:pt idx="11">
                  <c:v>57</c:v>
                </c:pt>
                <c:pt idx="12">
                  <c:v>59</c:v>
                </c:pt>
                <c:pt idx="13">
                  <c:v>64</c:v>
                </c:pt>
                <c:pt idx="14">
                  <c:v>68</c:v>
                </c:pt>
                <c:pt idx="15">
                  <c:v>78</c:v>
                </c:pt>
                <c:pt idx="16">
                  <c:v>79</c:v>
                </c:pt>
                <c:pt idx="17">
                  <c:v>71</c:v>
                </c:pt>
                <c:pt idx="18">
                  <c:v>71</c:v>
                </c:pt>
                <c:pt idx="19">
                  <c:v>61</c:v>
                </c:pt>
                <c:pt idx="20">
                  <c:v>52</c:v>
                </c:pt>
                <c:pt idx="21">
                  <c:v>50</c:v>
                </c:pt>
                <c:pt idx="22">
                  <c:v>52</c:v>
                </c:pt>
                <c:pt idx="23">
                  <c:v>52</c:v>
                </c:pt>
              </c:numCache>
            </c:numRef>
          </c:val>
          <c:extLst>
            <c:ext xmlns:c16="http://schemas.microsoft.com/office/drawing/2014/chart" uri="{C3380CC4-5D6E-409C-BE32-E72D297353CC}">
              <c16:uniqueId val="{00000001-0CD8-469F-9DF2-ADF035771328}"/>
            </c:ext>
          </c:extLst>
        </c:ser>
        <c:ser>
          <c:idx val="2"/>
          <c:order val="2"/>
          <c:tx>
            <c:strRef>
              <c:f>'Runaway Youth-LH'!$D$1</c:f>
              <c:strCache>
                <c:ptCount val="1"/>
                <c:pt idx="0">
                  <c:v>7 - 12 months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Youth-LH'!$A$21:$A$44</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'Runaway Youth-LH'!$D$21:$D$44</c:f>
              <c:numCache>
                <c:formatCode>General</c:formatCode>
                <c:ptCount val="24"/>
                <c:pt idx="0" formatCode="0">
                  <c:v>40</c:v>
                </c:pt>
                <c:pt idx="1">
                  <c:v>41</c:v>
                </c:pt>
                <c:pt idx="2">
                  <c:v>44</c:v>
                </c:pt>
                <c:pt idx="3">
                  <c:v>50</c:v>
                </c:pt>
                <c:pt idx="4">
                  <c:v>46</c:v>
                </c:pt>
                <c:pt idx="5">
                  <c:v>47</c:v>
                </c:pt>
                <c:pt idx="6">
                  <c:v>44</c:v>
                </c:pt>
                <c:pt idx="7">
                  <c:v>46</c:v>
                </c:pt>
                <c:pt idx="8">
                  <c:v>46</c:v>
                </c:pt>
                <c:pt idx="9">
                  <c:v>43</c:v>
                </c:pt>
                <c:pt idx="10">
                  <c:v>39</c:v>
                </c:pt>
                <c:pt idx="11">
                  <c:v>35</c:v>
                </c:pt>
                <c:pt idx="12">
                  <c:v>39</c:v>
                </c:pt>
                <c:pt idx="13">
                  <c:v>32</c:v>
                </c:pt>
                <c:pt idx="14">
                  <c:v>36</c:v>
                </c:pt>
                <c:pt idx="15">
                  <c:v>30</c:v>
                </c:pt>
                <c:pt idx="16">
                  <c:v>32</c:v>
                </c:pt>
                <c:pt idx="17">
                  <c:v>26</c:v>
                </c:pt>
                <c:pt idx="18">
                  <c:v>28</c:v>
                </c:pt>
                <c:pt idx="19">
                  <c:v>30</c:v>
                </c:pt>
                <c:pt idx="20">
                  <c:v>29</c:v>
                </c:pt>
                <c:pt idx="21">
                  <c:v>30</c:v>
                </c:pt>
                <c:pt idx="22">
                  <c:v>29</c:v>
                </c:pt>
                <c:pt idx="23">
                  <c:v>32</c:v>
                </c:pt>
              </c:numCache>
            </c:numRef>
          </c:val>
          <c:extLst>
            <c:ext xmlns:c16="http://schemas.microsoft.com/office/drawing/2014/chart" uri="{C3380CC4-5D6E-409C-BE32-E72D297353CC}">
              <c16:uniqueId val="{00000002-0CD8-469F-9DF2-ADF035771328}"/>
            </c:ext>
          </c:extLst>
        </c:ser>
        <c:ser>
          <c:idx val="3"/>
          <c:order val="3"/>
          <c:tx>
            <c:strRef>
              <c:f>'Runaway Youth-LH'!$E$1</c:f>
              <c:strCache>
                <c:ptCount val="1"/>
                <c:pt idx="0">
                  <c:v>13 - 24 months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Youth-LH'!$A$21:$A$44</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'Runaway Youth-LH'!$E$21:$E$44</c:f>
              <c:numCache>
                <c:formatCode>General</c:formatCode>
                <c:ptCount val="24"/>
                <c:pt idx="0" formatCode="0">
                  <c:v>18</c:v>
                </c:pt>
                <c:pt idx="1">
                  <c:v>18</c:v>
                </c:pt>
                <c:pt idx="2">
                  <c:v>22</c:v>
                </c:pt>
                <c:pt idx="3">
                  <c:v>19</c:v>
                </c:pt>
                <c:pt idx="4">
                  <c:v>26</c:v>
                </c:pt>
                <c:pt idx="5">
                  <c:v>28</c:v>
                </c:pt>
                <c:pt idx="6">
                  <c:v>32</c:v>
                </c:pt>
                <c:pt idx="7">
                  <c:v>38</c:v>
                </c:pt>
                <c:pt idx="8">
                  <c:v>39</c:v>
                </c:pt>
                <c:pt idx="9">
                  <c:v>40</c:v>
                </c:pt>
                <c:pt idx="10">
                  <c:v>37</c:v>
                </c:pt>
                <c:pt idx="11">
                  <c:v>34</c:v>
                </c:pt>
                <c:pt idx="12">
                  <c:v>34</c:v>
                </c:pt>
                <c:pt idx="13">
                  <c:v>28</c:v>
                </c:pt>
                <c:pt idx="14">
                  <c:v>29</c:v>
                </c:pt>
                <c:pt idx="15">
                  <c:v>22</c:v>
                </c:pt>
                <c:pt idx="16">
                  <c:v>23</c:v>
                </c:pt>
                <c:pt idx="17">
                  <c:v>18</c:v>
                </c:pt>
                <c:pt idx="18">
                  <c:v>15</c:v>
                </c:pt>
                <c:pt idx="19">
                  <c:v>20</c:v>
                </c:pt>
                <c:pt idx="20">
                  <c:v>21</c:v>
                </c:pt>
                <c:pt idx="21">
                  <c:v>18</c:v>
                </c:pt>
                <c:pt idx="22">
                  <c:v>16</c:v>
                </c:pt>
                <c:pt idx="23">
                  <c:v>16</c:v>
                </c:pt>
              </c:numCache>
            </c:numRef>
          </c:val>
          <c:extLst>
            <c:ext xmlns:c16="http://schemas.microsoft.com/office/drawing/2014/chart" uri="{C3380CC4-5D6E-409C-BE32-E72D297353CC}">
              <c16:uniqueId val="{00000003-0CD8-469F-9DF2-ADF035771328}"/>
            </c:ext>
          </c:extLst>
        </c:ser>
        <c:ser>
          <c:idx val="4"/>
          <c:order val="4"/>
          <c:tx>
            <c:strRef>
              <c:f>'Runaway Youth-LH'!$F$1</c:f>
              <c:strCache>
                <c:ptCount val="1"/>
                <c:pt idx="0">
                  <c:v>&gt;24 months</c:v>
                </c:pt>
              </c:strCache>
            </c:strRef>
          </c:tx>
          <c:spPr>
            <a:solidFill>
              <a:schemeClr val="accent5"/>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D8-469F-9DF2-ADF03577132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D8-469F-9DF2-ADF03577132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D8-469F-9DF2-ADF03577132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D8-469F-9DF2-ADF03577132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D8-469F-9DF2-ADF03577132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D8-469F-9DF2-ADF03577132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D8-469F-9DF2-ADF03577132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D8-469F-9DF2-ADF03577132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D8-469F-9DF2-ADF035771328}"/>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D8-469F-9DF2-ADF035771328}"/>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D8-469F-9DF2-ADF03577132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D8-469F-9DF2-ADF03577132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CD8-469F-9DF2-ADF03577132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D8-469F-9DF2-ADF03577132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CD8-469F-9DF2-ADF03577132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CD8-469F-9DF2-ADF035771328}"/>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CD8-469F-9DF2-ADF035771328}"/>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CD8-469F-9DF2-ADF035771328}"/>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CD8-469F-9DF2-ADF035771328}"/>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CD8-469F-9DF2-ADF0357713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Youth-LH'!$A$21:$A$44</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'Runaway Youth-LH'!$F$21:$F$44</c:f>
              <c:numCache>
                <c:formatCode>General</c:formatCode>
                <c:ptCount val="24"/>
                <c:pt idx="0" formatCode="0">
                  <c:v>4</c:v>
                </c:pt>
                <c:pt idx="1">
                  <c:v>4</c:v>
                </c:pt>
                <c:pt idx="2">
                  <c:v>4</c:v>
                </c:pt>
                <c:pt idx="3">
                  <c:v>5</c:v>
                </c:pt>
                <c:pt idx="4">
                  <c:v>6</c:v>
                </c:pt>
                <c:pt idx="5">
                  <c:v>8</c:v>
                </c:pt>
                <c:pt idx="6">
                  <c:v>7</c:v>
                </c:pt>
                <c:pt idx="7">
                  <c:v>7</c:v>
                </c:pt>
                <c:pt idx="8">
                  <c:v>6</c:v>
                </c:pt>
                <c:pt idx="9">
                  <c:v>7</c:v>
                </c:pt>
                <c:pt idx="10">
                  <c:v>8</c:v>
                </c:pt>
                <c:pt idx="11">
                  <c:v>8</c:v>
                </c:pt>
                <c:pt idx="12">
                  <c:v>9</c:v>
                </c:pt>
                <c:pt idx="13">
                  <c:v>6</c:v>
                </c:pt>
                <c:pt idx="14">
                  <c:v>5</c:v>
                </c:pt>
                <c:pt idx="15">
                  <c:v>6</c:v>
                </c:pt>
                <c:pt idx="16">
                  <c:v>8</c:v>
                </c:pt>
                <c:pt idx="17">
                  <c:v>9</c:v>
                </c:pt>
                <c:pt idx="18">
                  <c:v>11</c:v>
                </c:pt>
                <c:pt idx="19">
                  <c:v>11</c:v>
                </c:pt>
                <c:pt idx="20">
                  <c:v>11</c:v>
                </c:pt>
                <c:pt idx="21">
                  <c:v>11</c:v>
                </c:pt>
                <c:pt idx="22">
                  <c:v>11</c:v>
                </c:pt>
                <c:pt idx="23">
                  <c:v>11</c:v>
                </c:pt>
              </c:numCache>
            </c:numRef>
          </c:val>
          <c:extLst>
            <c:ext xmlns:c16="http://schemas.microsoft.com/office/drawing/2014/chart" uri="{C3380CC4-5D6E-409C-BE32-E72D297353CC}">
              <c16:uniqueId val="{00000018-0CD8-469F-9DF2-ADF035771328}"/>
            </c:ext>
          </c:extLst>
        </c:ser>
        <c:dLbls>
          <c:showLegendKey val="0"/>
          <c:showVal val="0"/>
          <c:showCatName val="0"/>
          <c:showSerName val="0"/>
          <c:showPercent val="0"/>
          <c:showBubbleSize val="0"/>
        </c:dLbls>
        <c:gapWidth val="38"/>
        <c:overlap val="100"/>
        <c:axId val="549348344"/>
        <c:axId val="549348672"/>
      </c:barChart>
      <c:dateAx>
        <c:axId val="549348344"/>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348672"/>
        <c:crosses val="autoZero"/>
        <c:auto val="1"/>
        <c:lblOffset val="100"/>
        <c:baseTimeUnit val="months"/>
      </c:dateAx>
      <c:valAx>
        <c:axId val="549348672"/>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p>
            </c:rich>
          </c:tx>
          <c:layout>
            <c:manualLayout>
              <c:xMode val="edge"/>
              <c:yMode val="edge"/>
              <c:x val="7.0129286376530214E-3"/>
              <c:y val="0.39497495754207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34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'missing children-LH'!$B$1</c:f>
              <c:strCache>
                <c:ptCount val="1"/>
                <c:pt idx="0">
                  <c:v>&lt;1 month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children-LH'!$A$19:$A$42</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'missing children-LH'!$B$19:$B$42</c:f>
              <c:numCache>
                <c:formatCode>0</c:formatCode>
                <c:ptCount val="24"/>
                <c:pt idx="0" formatCode="General">
                  <c:v>4</c:v>
                </c:pt>
                <c:pt idx="1">
                  <c:v>5</c:v>
                </c:pt>
                <c:pt idx="2">
                  <c:v>1</c:v>
                </c:pt>
                <c:pt idx="3" formatCode="General">
                  <c:v>2</c:v>
                </c:pt>
                <c:pt idx="4" formatCode="General">
                  <c:v>1</c:v>
                </c:pt>
                <c:pt idx="6" formatCode="General">
                  <c:v>7</c:v>
                </c:pt>
                <c:pt idx="7" formatCode="General">
                  <c:v>1</c:v>
                </c:pt>
                <c:pt idx="8" formatCode="General">
                  <c:v>14</c:v>
                </c:pt>
                <c:pt idx="9" formatCode="General">
                  <c:v>3</c:v>
                </c:pt>
                <c:pt idx="10" formatCode="General">
                  <c:v>1</c:v>
                </c:pt>
                <c:pt idx="11" formatCode="General">
                  <c:v>4</c:v>
                </c:pt>
                <c:pt idx="12" formatCode="General">
                  <c:v>3</c:v>
                </c:pt>
                <c:pt idx="13" formatCode="General">
                  <c:v>3</c:v>
                </c:pt>
                <c:pt idx="14" formatCode="General">
                  <c:v>3</c:v>
                </c:pt>
                <c:pt idx="15" formatCode="General">
                  <c:v>4</c:v>
                </c:pt>
                <c:pt idx="16" formatCode="General">
                  <c:v>4</c:v>
                </c:pt>
                <c:pt idx="17" formatCode="General">
                  <c:v>3</c:v>
                </c:pt>
                <c:pt idx="18" formatCode="General">
                  <c:v>2</c:v>
                </c:pt>
                <c:pt idx="19" formatCode="General">
                  <c:v>6</c:v>
                </c:pt>
                <c:pt idx="20" formatCode="General">
                  <c:v>1</c:v>
                </c:pt>
                <c:pt idx="21" formatCode="General">
                  <c:v>3</c:v>
                </c:pt>
                <c:pt idx="22" formatCode="General">
                  <c:v>4</c:v>
                </c:pt>
                <c:pt idx="23" formatCode="General">
                  <c:v>3</c:v>
                </c:pt>
              </c:numCache>
            </c:numRef>
          </c:val>
          <c:extLst>
            <c:ext xmlns:c16="http://schemas.microsoft.com/office/drawing/2014/chart" uri="{C3380CC4-5D6E-409C-BE32-E72D297353CC}">
              <c16:uniqueId val="{00000000-5978-40BD-8794-0C8A16D35ADF}"/>
            </c:ext>
          </c:extLst>
        </c:ser>
        <c:ser>
          <c:idx val="1"/>
          <c:order val="1"/>
          <c:tx>
            <c:strRef>
              <c:f>'missing children-LH'!$C$1</c:f>
              <c:strCache>
                <c:ptCount val="1"/>
                <c:pt idx="0">
                  <c:v>31 days - 6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children-LH'!$A$19:$A$42</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'missing children-LH'!$C$19:$C$42</c:f>
              <c:numCache>
                <c:formatCode>0</c:formatCode>
                <c:ptCount val="24"/>
                <c:pt idx="0" formatCode="General">
                  <c:v>19</c:v>
                </c:pt>
                <c:pt idx="1">
                  <c:v>23</c:v>
                </c:pt>
                <c:pt idx="2" formatCode="General">
                  <c:v>16</c:v>
                </c:pt>
                <c:pt idx="3" formatCode="General">
                  <c:v>7</c:v>
                </c:pt>
                <c:pt idx="4" formatCode="General">
                  <c:v>7</c:v>
                </c:pt>
                <c:pt idx="5" formatCode="General">
                  <c:v>6</c:v>
                </c:pt>
                <c:pt idx="6" formatCode="General">
                  <c:v>3</c:v>
                </c:pt>
                <c:pt idx="7" formatCode="General">
                  <c:v>10</c:v>
                </c:pt>
                <c:pt idx="8" formatCode="General">
                  <c:v>6</c:v>
                </c:pt>
                <c:pt idx="9" formatCode="General">
                  <c:v>16</c:v>
                </c:pt>
                <c:pt idx="10" formatCode="General">
                  <c:v>14</c:v>
                </c:pt>
                <c:pt idx="11" formatCode="General">
                  <c:v>12</c:v>
                </c:pt>
                <c:pt idx="12" formatCode="General">
                  <c:v>9</c:v>
                </c:pt>
                <c:pt idx="13" formatCode="General">
                  <c:v>12</c:v>
                </c:pt>
                <c:pt idx="14" formatCode="General">
                  <c:v>8</c:v>
                </c:pt>
                <c:pt idx="15" formatCode="General">
                  <c:v>9</c:v>
                </c:pt>
                <c:pt idx="16" formatCode="General">
                  <c:v>11</c:v>
                </c:pt>
                <c:pt idx="17" formatCode="General">
                  <c:v>10</c:v>
                </c:pt>
                <c:pt idx="18" formatCode="General">
                  <c:v>8</c:v>
                </c:pt>
                <c:pt idx="19" formatCode="General">
                  <c:v>6</c:v>
                </c:pt>
                <c:pt idx="20" formatCode="General">
                  <c:v>8</c:v>
                </c:pt>
                <c:pt idx="21" formatCode="General">
                  <c:v>6</c:v>
                </c:pt>
                <c:pt idx="22" formatCode="General">
                  <c:v>7</c:v>
                </c:pt>
                <c:pt idx="23" formatCode="General">
                  <c:v>8</c:v>
                </c:pt>
              </c:numCache>
            </c:numRef>
          </c:val>
          <c:extLst>
            <c:ext xmlns:c16="http://schemas.microsoft.com/office/drawing/2014/chart" uri="{C3380CC4-5D6E-409C-BE32-E72D297353CC}">
              <c16:uniqueId val="{00000001-5978-40BD-8794-0C8A16D35ADF}"/>
            </c:ext>
          </c:extLst>
        </c:ser>
        <c:ser>
          <c:idx val="2"/>
          <c:order val="2"/>
          <c:tx>
            <c:strRef>
              <c:f>'missing children-LH'!$D$1</c:f>
              <c:strCache>
                <c:ptCount val="1"/>
                <c:pt idx="0">
                  <c:v>7 - 12 months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children-LH'!$A$19:$A$42</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'missing children-LH'!$D$19:$D$42</c:f>
              <c:numCache>
                <c:formatCode>0</c:formatCode>
                <c:ptCount val="24"/>
                <c:pt idx="0" formatCode="General">
                  <c:v>6</c:v>
                </c:pt>
                <c:pt idx="1">
                  <c:v>7</c:v>
                </c:pt>
                <c:pt idx="2" formatCode="General">
                  <c:v>7</c:v>
                </c:pt>
                <c:pt idx="3" formatCode="General">
                  <c:v>11</c:v>
                </c:pt>
                <c:pt idx="4" formatCode="General">
                  <c:v>11</c:v>
                </c:pt>
                <c:pt idx="5" formatCode="General">
                  <c:v>8</c:v>
                </c:pt>
                <c:pt idx="6" formatCode="General">
                  <c:v>7</c:v>
                </c:pt>
                <c:pt idx="7" formatCode="General">
                  <c:v>6</c:v>
                </c:pt>
                <c:pt idx="8" formatCode="General">
                  <c:v>2</c:v>
                </c:pt>
                <c:pt idx="9" formatCode="General">
                  <c:v>3</c:v>
                </c:pt>
                <c:pt idx="10" formatCode="General">
                  <c:v>2</c:v>
                </c:pt>
                <c:pt idx="11" formatCode="General">
                  <c:v>2</c:v>
                </c:pt>
                <c:pt idx="12" formatCode="General">
                  <c:v>5</c:v>
                </c:pt>
                <c:pt idx="13" formatCode="General">
                  <c:v>5</c:v>
                </c:pt>
                <c:pt idx="14" formatCode="General">
                  <c:v>8</c:v>
                </c:pt>
                <c:pt idx="15" formatCode="General">
                  <c:v>9</c:v>
                </c:pt>
                <c:pt idx="16" formatCode="General">
                  <c:v>8</c:v>
                </c:pt>
                <c:pt idx="17" formatCode="General">
                  <c:v>9</c:v>
                </c:pt>
                <c:pt idx="18" formatCode="General">
                  <c:v>9</c:v>
                </c:pt>
                <c:pt idx="19" formatCode="General">
                  <c:v>9</c:v>
                </c:pt>
                <c:pt idx="20" formatCode="General">
                  <c:v>4</c:v>
                </c:pt>
                <c:pt idx="21" formatCode="General">
                  <c:v>5</c:v>
                </c:pt>
                <c:pt idx="22" formatCode="General">
                  <c:v>5</c:v>
                </c:pt>
                <c:pt idx="23" formatCode="General">
                  <c:v>5</c:v>
                </c:pt>
              </c:numCache>
            </c:numRef>
          </c:val>
          <c:extLst>
            <c:ext xmlns:c16="http://schemas.microsoft.com/office/drawing/2014/chart" uri="{C3380CC4-5D6E-409C-BE32-E72D297353CC}">
              <c16:uniqueId val="{00000002-5978-40BD-8794-0C8A16D35ADF}"/>
            </c:ext>
          </c:extLst>
        </c:ser>
        <c:ser>
          <c:idx val="3"/>
          <c:order val="3"/>
          <c:tx>
            <c:strRef>
              <c:f>'missing children-LH'!$E$1</c:f>
              <c:strCache>
                <c:ptCount val="1"/>
                <c:pt idx="0">
                  <c:v>13 - 24 months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children-LH'!$A$19:$A$42</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'missing children-LH'!$E$19:$E$42</c:f>
              <c:numCache>
                <c:formatCode>0</c:formatCode>
                <c:ptCount val="24"/>
                <c:pt idx="0" formatCode="General">
                  <c:v>5</c:v>
                </c:pt>
                <c:pt idx="1">
                  <c:v>5</c:v>
                </c:pt>
                <c:pt idx="2" formatCode="General">
                  <c:v>5</c:v>
                </c:pt>
                <c:pt idx="3" formatCode="General">
                  <c:v>5</c:v>
                </c:pt>
                <c:pt idx="4" formatCode="General">
                  <c:v>6</c:v>
                </c:pt>
                <c:pt idx="5" formatCode="General">
                  <c:v>4</c:v>
                </c:pt>
                <c:pt idx="6" formatCode="General">
                  <c:v>6</c:v>
                </c:pt>
                <c:pt idx="7" formatCode="General">
                  <c:v>7</c:v>
                </c:pt>
                <c:pt idx="8" formatCode="General">
                  <c:v>7</c:v>
                </c:pt>
                <c:pt idx="9" formatCode="General">
                  <c:v>7</c:v>
                </c:pt>
                <c:pt idx="10" formatCode="General">
                  <c:v>8</c:v>
                </c:pt>
                <c:pt idx="11" formatCode="General">
                  <c:v>7</c:v>
                </c:pt>
                <c:pt idx="12" formatCode="General">
                  <c:v>7</c:v>
                </c:pt>
                <c:pt idx="13" formatCode="General">
                  <c:v>4</c:v>
                </c:pt>
                <c:pt idx="14" formatCode="General">
                  <c:v>4</c:v>
                </c:pt>
                <c:pt idx="15" formatCode="General">
                  <c:v>4</c:v>
                </c:pt>
                <c:pt idx="16" formatCode="General">
                  <c:v>4</c:v>
                </c:pt>
                <c:pt idx="17" formatCode="General">
                  <c:v>3</c:v>
                </c:pt>
                <c:pt idx="18" formatCode="General">
                  <c:v>2</c:v>
                </c:pt>
                <c:pt idx="19" formatCode="General">
                  <c:v>3</c:v>
                </c:pt>
                <c:pt idx="20" formatCode="General">
                  <c:v>6</c:v>
                </c:pt>
                <c:pt idx="21" formatCode="General">
                  <c:v>6</c:v>
                </c:pt>
                <c:pt idx="22" formatCode="General">
                  <c:v>6</c:v>
                </c:pt>
                <c:pt idx="23" formatCode="General">
                  <c:v>6</c:v>
                </c:pt>
              </c:numCache>
            </c:numRef>
          </c:val>
          <c:extLst>
            <c:ext xmlns:c16="http://schemas.microsoft.com/office/drawing/2014/chart" uri="{C3380CC4-5D6E-409C-BE32-E72D297353CC}">
              <c16:uniqueId val="{00000003-5978-40BD-8794-0C8A16D35ADF}"/>
            </c:ext>
          </c:extLst>
        </c:ser>
        <c:ser>
          <c:idx val="4"/>
          <c:order val="4"/>
          <c:tx>
            <c:strRef>
              <c:f>'missing children-LH'!$F$1</c:f>
              <c:strCache>
                <c:ptCount val="1"/>
                <c:pt idx="0">
                  <c:v>&gt;24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children-LH'!$A$19:$A$42</c:f>
              <c:numCache>
                <c:formatCode>mmm\-yyyy</c:formatCode>
                <c:ptCount val="24"/>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numCache>
            </c:numRef>
          </c:cat>
          <c:val>
            <c:numRef>
              <c:f>'missing children-LH'!$F$19:$F$42</c:f>
              <c:numCache>
                <c:formatCode>0</c:formatCode>
                <c:ptCount val="24"/>
                <c:pt idx="0" formatCode="General">
                  <c:v>7</c:v>
                </c:pt>
                <c:pt idx="1">
                  <c:v>7</c:v>
                </c:pt>
                <c:pt idx="2" formatCode="General">
                  <c:v>7</c:v>
                </c:pt>
                <c:pt idx="3" formatCode="General">
                  <c:v>5</c:v>
                </c:pt>
                <c:pt idx="4" formatCode="General">
                  <c:v>5</c:v>
                </c:pt>
                <c:pt idx="5" formatCode="General">
                  <c:v>9</c:v>
                </c:pt>
                <c:pt idx="6" formatCode="General">
                  <c:v>9</c:v>
                </c:pt>
                <c:pt idx="7" formatCode="General">
                  <c:v>8</c:v>
                </c:pt>
                <c:pt idx="8" formatCode="General">
                  <c:v>7</c:v>
                </c:pt>
                <c:pt idx="9" formatCode="General">
                  <c:v>7</c:v>
                </c:pt>
                <c:pt idx="10" formatCode="General">
                  <c:v>6</c:v>
                </c:pt>
                <c:pt idx="11" formatCode="General">
                  <c:v>6</c:v>
                </c:pt>
                <c:pt idx="12" formatCode="General">
                  <c:v>6</c:v>
                </c:pt>
                <c:pt idx="13" formatCode="General">
                  <c:v>6</c:v>
                </c:pt>
                <c:pt idx="14" formatCode="General">
                  <c:v>6</c:v>
                </c:pt>
                <c:pt idx="15" formatCode="General">
                  <c:v>6</c:v>
                </c:pt>
                <c:pt idx="16" formatCode="General">
                  <c:v>6</c:v>
                </c:pt>
                <c:pt idx="17" formatCode="General">
                  <c:v>7</c:v>
                </c:pt>
                <c:pt idx="18" formatCode="General">
                  <c:v>8</c:v>
                </c:pt>
                <c:pt idx="19" formatCode="General">
                  <c:v>8</c:v>
                </c:pt>
                <c:pt idx="20" formatCode="General">
                  <c:v>8</c:v>
                </c:pt>
                <c:pt idx="21" formatCode="General">
                  <c:v>8</c:v>
                </c:pt>
                <c:pt idx="22" formatCode="General">
                  <c:v>8</c:v>
                </c:pt>
                <c:pt idx="23" formatCode="General">
                  <c:v>8</c:v>
                </c:pt>
              </c:numCache>
            </c:numRef>
          </c:val>
          <c:extLst>
            <c:ext xmlns:c16="http://schemas.microsoft.com/office/drawing/2014/chart" uri="{C3380CC4-5D6E-409C-BE32-E72D297353CC}">
              <c16:uniqueId val="{00000004-5978-40BD-8794-0C8A16D35ADF}"/>
            </c:ext>
          </c:extLst>
        </c:ser>
        <c:dLbls>
          <c:showLegendKey val="0"/>
          <c:showVal val="0"/>
          <c:showCatName val="0"/>
          <c:showSerName val="0"/>
          <c:showPercent val="0"/>
          <c:showBubbleSize val="0"/>
        </c:dLbls>
        <c:gapWidth val="60"/>
        <c:overlap val="100"/>
        <c:axId val="549348344"/>
        <c:axId val="549348672"/>
      </c:barChart>
      <c:dateAx>
        <c:axId val="549348344"/>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348672"/>
        <c:crosses val="autoZero"/>
        <c:auto val="1"/>
        <c:lblOffset val="100"/>
        <c:baseTimeUnit val="months"/>
      </c:dateAx>
      <c:valAx>
        <c:axId val="549348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p>
            </c:rich>
          </c:tx>
          <c:layout>
            <c:manualLayout>
              <c:xMode val="edge"/>
              <c:yMode val="edge"/>
              <c:x val="7.0129286376530214E-3"/>
              <c:y val="0.39497495754207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34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65929072744807E-2"/>
          <c:y val="8.1204145825884547E-2"/>
          <c:w val="0.82781658243703704"/>
          <c:h val="0.70120451098180336"/>
        </c:manualLayout>
      </c:layout>
      <c:barChart>
        <c:barDir val="col"/>
        <c:grouping val="stacked"/>
        <c:varyColors val="0"/>
        <c:ser>
          <c:idx val="1"/>
          <c:order val="1"/>
          <c:tx>
            <c:strRef>
              <c:f>'congregate care-LH'!$A$4</c:f>
              <c:strCache>
                <c:ptCount val="1"/>
                <c:pt idx="0">
                  <c:v>GROUP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care-LH'!$GL$4:$HC$4</c:f>
              <c:numCache>
                <c:formatCode>General</c:formatCode>
                <c:ptCount val="18"/>
                <c:pt idx="0">
                  <c:v>1569</c:v>
                </c:pt>
                <c:pt idx="1">
                  <c:v>1592</c:v>
                </c:pt>
                <c:pt idx="2">
                  <c:v>1605</c:v>
                </c:pt>
                <c:pt idx="3">
                  <c:v>1611</c:v>
                </c:pt>
                <c:pt idx="4">
                  <c:v>1605</c:v>
                </c:pt>
                <c:pt idx="5">
                  <c:v>1621</c:v>
                </c:pt>
                <c:pt idx="6">
                  <c:v>1606</c:v>
                </c:pt>
                <c:pt idx="7">
                  <c:v>1563</c:v>
                </c:pt>
                <c:pt idx="8">
                  <c:v>1532</c:v>
                </c:pt>
                <c:pt idx="9">
                  <c:v>1583</c:v>
                </c:pt>
                <c:pt idx="10">
                  <c:v>1624</c:v>
                </c:pt>
                <c:pt idx="11">
                  <c:v>1641</c:v>
                </c:pt>
                <c:pt idx="12">
                  <c:v>1651</c:v>
                </c:pt>
                <c:pt idx="13">
                  <c:v>1647</c:v>
                </c:pt>
                <c:pt idx="14">
                  <c:v>1660</c:v>
                </c:pt>
                <c:pt idx="15">
                  <c:v>1627</c:v>
                </c:pt>
                <c:pt idx="16">
                  <c:v>1657</c:v>
                </c:pt>
                <c:pt idx="17">
                  <c:v>1658</c:v>
                </c:pt>
              </c:numCache>
            </c:numRef>
          </c:val>
          <c:extLst>
            <c:ext xmlns:c16="http://schemas.microsoft.com/office/drawing/2014/chart" uri="{C3380CC4-5D6E-409C-BE32-E72D297353CC}">
              <c16:uniqueId val="{00000000-7617-40E5-BCCD-0E7944621323}"/>
            </c:ext>
          </c:extLst>
        </c:ser>
        <c:ser>
          <c:idx val="2"/>
          <c:order val="2"/>
          <c:tx>
            <c:strRef>
              <c:f>'congregate care-LH'!$A$5</c:f>
              <c:strCache>
                <c:ptCount val="1"/>
                <c:pt idx="0">
                  <c:v>SHELTER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care-LH'!$GL$5:$HC$5</c:f>
              <c:numCache>
                <c:formatCode>General</c:formatCode>
                <c:ptCount val="18"/>
                <c:pt idx="0">
                  <c:v>87</c:v>
                </c:pt>
                <c:pt idx="1">
                  <c:v>99</c:v>
                </c:pt>
                <c:pt idx="2">
                  <c:v>88</c:v>
                </c:pt>
                <c:pt idx="3">
                  <c:v>100</c:v>
                </c:pt>
                <c:pt idx="4">
                  <c:v>92</c:v>
                </c:pt>
                <c:pt idx="5">
                  <c:v>98</c:v>
                </c:pt>
                <c:pt idx="6">
                  <c:v>88</c:v>
                </c:pt>
                <c:pt idx="7">
                  <c:v>81</c:v>
                </c:pt>
                <c:pt idx="8">
                  <c:v>71</c:v>
                </c:pt>
                <c:pt idx="9">
                  <c:v>53</c:v>
                </c:pt>
                <c:pt idx="10">
                  <c:v>58</c:v>
                </c:pt>
                <c:pt idx="11">
                  <c:v>58</c:v>
                </c:pt>
                <c:pt idx="12">
                  <c:v>61</c:v>
                </c:pt>
                <c:pt idx="13">
                  <c:v>54</c:v>
                </c:pt>
                <c:pt idx="14">
                  <c:v>57</c:v>
                </c:pt>
                <c:pt idx="15">
                  <c:v>44</c:v>
                </c:pt>
                <c:pt idx="16">
                  <c:v>38</c:v>
                </c:pt>
                <c:pt idx="17">
                  <c:v>39</c:v>
                </c:pt>
              </c:numCache>
            </c:numRef>
          </c:val>
          <c:extLst>
            <c:ext xmlns:c16="http://schemas.microsoft.com/office/drawing/2014/chart" uri="{C3380CC4-5D6E-409C-BE32-E72D297353CC}">
              <c16:uniqueId val="{00000001-7617-40E5-BCCD-0E7944621323}"/>
            </c:ext>
          </c:extLst>
        </c:ser>
        <c:ser>
          <c:idx val="3"/>
          <c:order val="3"/>
          <c:tx>
            <c:strRef>
              <c:f>'congregate care-LH'!$A$6</c:f>
              <c:strCache>
                <c:ptCount val="1"/>
                <c:pt idx="0">
                  <c:v>BEHAVIORAL HEALTH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care-LH'!$GL$6:$HC$6</c:f>
              <c:numCache>
                <c:formatCode>General</c:formatCode>
                <c:ptCount val="18"/>
                <c:pt idx="0">
                  <c:v>83</c:v>
                </c:pt>
                <c:pt idx="1">
                  <c:v>70</c:v>
                </c:pt>
                <c:pt idx="2">
                  <c:v>58</c:v>
                </c:pt>
                <c:pt idx="3">
                  <c:v>59</c:v>
                </c:pt>
                <c:pt idx="4">
                  <c:v>59</c:v>
                </c:pt>
                <c:pt idx="5">
                  <c:v>68</c:v>
                </c:pt>
                <c:pt idx="6">
                  <c:v>76</c:v>
                </c:pt>
                <c:pt idx="7">
                  <c:v>92</c:v>
                </c:pt>
                <c:pt idx="8">
                  <c:v>93</c:v>
                </c:pt>
                <c:pt idx="9">
                  <c:v>107</c:v>
                </c:pt>
                <c:pt idx="10">
                  <c:v>103</c:v>
                </c:pt>
                <c:pt idx="11">
                  <c:v>100</c:v>
                </c:pt>
                <c:pt idx="12">
                  <c:v>92</c:v>
                </c:pt>
                <c:pt idx="13">
                  <c:v>86</c:v>
                </c:pt>
                <c:pt idx="14">
                  <c:v>81</c:v>
                </c:pt>
                <c:pt idx="15">
                  <c:v>83</c:v>
                </c:pt>
                <c:pt idx="16">
                  <c:v>81</c:v>
                </c:pt>
                <c:pt idx="17">
                  <c:v>81</c:v>
                </c:pt>
              </c:numCache>
            </c:numRef>
          </c:val>
          <c:extLst>
            <c:ext xmlns:c16="http://schemas.microsoft.com/office/drawing/2014/chart" uri="{C3380CC4-5D6E-409C-BE32-E72D297353CC}">
              <c16:uniqueId val="{00000002-7617-40E5-BCCD-0E7944621323}"/>
            </c:ext>
          </c:extLst>
        </c:ser>
        <c:ser>
          <c:idx val="4"/>
          <c:order val="4"/>
          <c:tx>
            <c:strRef>
              <c:f>'congregate care-LH'!$A$7</c:f>
              <c:strCache>
                <c:ptCount val="1"/>
                <c:pt idx="0">
                  <c:v>PLACEMENT CENTER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care-LH'!$GL$7:$HC$7</c:f>
              <c:numCache>
                <c:formatCode>General</c:formatCode>
                <c:ptCount val="18"/>
                <c:pt idx="0">
                  <c:v>15</c:v>
                </c:pt>
                <c:pt idx="1">
                  <c:v>5</c:v>
                </c:pt>
                <c:pt idx="2">
                  <c:v>21</c:v>
                </c:pt>
                <c:pt idx="3">
                  <c:v>15</c:v>
                </c:pt>
                <c:pt idx="4">
                  <c:v>30</c:v>
                </c:pt>
                <c:pt idx="5">
                  <c:v>34</c:v>
                </c:pt>
                <c:pt idx="6">
                  <c:v>3</c:v>
                </c:pt>
                <c:pt idx="7">
                  <c:v>6</c:v>
                </c:pt>
                <c:pt idx="8">
                  <c:v>6</c:v>
                </c:pt>
                <c:pt idx="9">
                  <c:v>15</c:v>
                </c:pt>
                <c:pt idx="10">
                  <c:v>11</c:v>
                </c:pt>
                <c:pt idx="11">
                  <c:v>22</c:v>
                </c:pt>
                <c:pt idx="12">
                  <c:v>21</c:v>
                </c:pt>
                <c:pt idx="13">
                  <c:v>15</c:v>
                </c:pt>
                <c:pt idx="14">
                  <c:v>15</c:v>
                </c:pt>
                <c:pt idx="15">
                  <c:v>17</c:v>
                </c:pt>
                <c:pt idx="16">
                  <c:v>17</c:v>
                </c:pt>
                <c:pt idx="17">
                  <c:v>2</c:v>
                </c:pt>
              </c:numCache>
            </c:numRef>
          </c:val>
          <c:extLst>
            <c:ext xmlns:c16="http://schemas.microsoft.com/office/drawing/2014/chart" uri="{C3380CC4-5D6E-409C-BE32-E72D297353CC}">
              <c16:uniqueId val="{00000003-7617-40E5-BCCD-0E7944621323}"/>
            </c:ext>
          </c:extLst>
        </c:ser>
        <c:ser>
          <c:idx val="5"/>
          <c:order val="5"/>
          <c:tx>
            <c:strRef>
              <c:f>'congregate care-LH'!$A$8</c:f>
              <c:strCache>
                <c:ptCount val="1"/>
                <c:pt idx="0">
                  <c:v>OTHER CONG CARE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care-LH'!$GL$8:$HC$8</c:f>
              <c:numCache>
                <c:formatCode>General</c:formatCode>
                <c:ptCount val="18"/>
                <c:pt idx="0">
                  <c:v>90</c:v>
                </c:pt>
                <c:pt idx="1">
                  <c:v>84</c:v>
                </c:pt>
                <c:pt idx="2">
                  <c:v>71</c:v>
                </c:pt>
                <c:pt idx="3">
                  <c:v>63</c:v>
                </c:pt>
                <c:pt idx="4">
                  <c:v>64</c:v>
                </c:pt>
                <c:pt idx="5">
                  <c:v>59</c:v>
                </c:pt>
                <c:pt idx="6">
                  <c:v>60</c:v>
                </c:pt>
                <c:pt idx="7">
                  <c:v>61</c:v>
                </c:pt>
                <c:pt idx="8">
                  <c:v>55</c:v>
                </c:pt>
                <c:pt idx="9">
                  <c:v>55</c:v>
                </c:pt>
                <c:pt idx="10">
                  <c:v>51</c:v>
                </c:pt>
                <c:pt idx="11">
                  <c:v>63</c:v>
                </c:pt>
                <c:pt idx="12">
                  <c:v>83</c:v>
                </c:pt>
                <c:pt idx="13">
                  <c:v>69</c:v>
                </c:pt>
                <c:pt idx="14">
                  <c:v>78</c:v>
                </c:pt>
                <c:pt idx="15">
                  <c:v>73</c:v>
                </c:pt>
                <c:pt idx="16">
                  <c:v>57</c:v>
                </c:pt>
                <c:pt idx="17">
                  <c:v>55</c:v>
                </c:pt>
              </c:numCache>
            </c:numRef>
          </c:val>
          <c:extLst xmlns:c15="http://schemas.microsoft.com/office/drawing/2012/chart">
            <c:ext xmlns:c16="http://schemas.microsoft.com/office/drawing/2014/chart" uri="{C3380CC4-5D6E-409C-BE32-E72D297353CC}">
              <c16:uniqueId val="{00000004-7617-40E5-BCCD-0E7944621323}"/>
            </c:ext>
          </c:extLst>
        </c:ser>
        <c:dLbls>
          <c:showLegendKey val="0"/>
          <c:showVal val="0"/>
          <c:showCatName val="0"/>
          <c:showSerName val="0"/>
          <c:showPercent val="0"/>
          <c:showBubbleSize val="0"/>
        </c:dLbls>
        <c:gapWidth val="80"/>
        <c:overlap val="100"/>
        <c:axId val="722356056"/>
        <c:axId val="722353760"/>
        <c:extLst>
          <c:ext xmlns:c15="http://schemas.microsoft.com/office/drawing/2012/chart" uri="{02D57815-91ED-43cb-92C2-25804820EDAC}">
            <c15:filteredBarSeries>
              <c15:ser>
                <c:idx val="0"/>
                <c:order val="0"/>
                <c:tx>
                  <c:strRef>
                    <c:extLst>
                      <c:ext uri="{02D57815-91ED-43cb-92C2-25804820EDAC}">
                        <c15:formulaRef>
                          <c15:sqref>'congregate care-LH'!$A$3</c15:sqref>
                        </c15:formulaRef>
                      </c:ext>
                    </c:extLst>
                    <c:strCache>
                      <c:ptCount val="1"/>
                      <c:pt idx="0">
                        <c:v>OOH Pop </c:v>
                      </c:pt>
                    </c:strCache>
                  </c:strRef>
                </c:tx>
                <c:spPr>
                  <a:solidFill>
                    <a:schemeClr val="accent1"/>
                  </a:solidFill>
                  <a:ln>
                    <a:noFill/>
                  </a:ln>
                  <a:effectLst/>
                </c:spPr>
                <c:invertIfNegative val="0"/>
                <c:cat>
                  <c:numRef>
                    <c:extLst>
                      <c:ext uri="{02D57815-91ED-43cb-92C2-25804820EDAC}">
                        <c15:formulaRef>
                          <c15:sqref>'congregate care-LH'!$GL$2:$HC$2</c15:sqref>
                        </c15:formulaRef>
                      </c:ext>
                    </c:extLst>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extLst>
                      <c:ext uri="{02D57815-91ED-43cb-92C2-25804820EDAC}">
                        <c15:formulaRef>
                          <c15:sqref>'congregate care-LH'!$GL$3:$HC$3</c15:sqref>
                        </c15:formulaRef>
                      </c:ext>
                    </c:extLst>
                    <c:numCache>
                      <c:formatCode>#,##0</c:formatCode>
                      <c:ptCount val="18"/>
                      <c:pt idx="0">
                        <c:v>13413</c:v>
                      </c:pt>
                      <c:pt idx="1">
                        <c:v>13447</c:v>
                      </c:pt>
                      <c:pt idx="2">
                        <c:v>13445</c:v>
                      </c:pt>
                      <c:pt idx="3">
                        <c:v>13398</c:v>
                      </c:pt>
                      <c:pt idx="4">
                        <c:v>13349</c:v>
                      </c:pt>
                      <c:pt idx="5">
                        <c:v>13335</c:v>
                      </c:pt>
                      <c:pt idx="6">
                        <c:v>13203</c:v>
                      </c:pt>
                      <c:pt idx="7">
                        <c:v>12511</c:v>
                      </c:pt>
                      <c:pt idx="8">
                        <c:v>12375</c:v>
                      </c:pt>
                      <c:pt idx="9">
                        <c:v>12329</c:v>
                      </c:pt>
                      <c:pt idx="10">
                        <c:v>12258</c:v>
                      </c:pt>
                      <c:pt idx="11">
                        <c:v>12063</c:v>
                      </c:pt>
                      <c:pt idx="12">
                        <c:v>11955</c:v>
                      </c:pt>
                      <c:pt idx="13">
                        <c:v>11796</c:v>
                      </c:pt>
                      <c:pt idx="14">
                        <c:v>11744</c:v>
                      </c:pt>
                      <c:pt idx="15">
                        <c:v>11594</c:v>
                      </c:pt>
                      <c:pt idx="16">
                        <c:v>11573</c:v>
                      </c:pt>
                      <c:pt idx="17">
                        <c:v>11596</c:v>
                      </c:pt>
                    </c:numCache>
                  </c:numRef>
                </c:val>
                <c:extLst>
                  <c:ext xmlns:c16="http://schemas.microsoft.com/office/drawing/2014/chart" uri="{C3380CC4-5D6E-409C-BE32-E72D297353CC}">
                    <c16:uniqueId val="{00000006-7617-40E5-BCCD-0E7944621323}"/>
                  </c:ext>
                </c:extLst>
              </c15:ser>
            </c15:filteredBarSeries>
          </c:ext>
        </c:extLst>
      </c:barChart>
      <c:lineChart>
        <c:grouping val="standard"/>
        <c:varyColors val="0"/>
        <c:ser>
          <c:idx val="7"/>
          <c:order val="7"/>
          <c:tx>
            <c:strRef>
              <c:f>'congregate care-LH'!$A$10</c:f>
              <c:strCache>
                <c:ptCount val="1"/>
                <c:pt idx="0">
                  <c:v>% of 0-17 Population</c:v>
                </c:pt>
              </c:strCache>
            </c:strRef>
          </c:tx>
          <c:spPr>
            <a:ln w="28575"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care-LH'!$GL$2:$HC$2</c:f>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f>'congregate care-LH'!$GL$10:$HC$10</c:f>
              <c:numCache>
                <c:formatCode>0.0%</c:formatCode>
                <c:ptCount val="18"/>
                <c:pt idx="0">
                  <c:v>0.13747856557071497</c:v>
                </c:pt>
                <c:pt idx="1">
                  <c:v>0.13757715475570759</c:v>
                </c:pt>
                <c:pt idx="2">
                  <c:v>0.13707698029007065</c:v>
                </c:pt>
                <c:pt idx="3">
                  <c:v>0.13793103448275862</c:v>
                </c:pt>
                <c:pt idx="4">
                  <c:v>0.13858716008689789</c:v>
                </c:pt>
                <c:pt idx="5">
                  <c:v>0.14098237720284965</c:v>
                </c:pt>
                <c:pt idx="6">
                  <c:v>0.13883208361735969</c:v>
                </c:pt>
                <c:pt idx="7">
                  <c:v>0.1441131804012469</c:v>
                </c:pt>
                <c:pt idx="8">
                  <c:v>0.14197979797979798</c:v>
                </c:pt>
                <c:pt idx="9">
                  <c:v>0.14705166680184931</c:v>
                </c:pt>
                <c:pt idx="10">
                  <c:v>0.15067710882688856</c:v>
                </c:pt>
                <c:pt idx="11">
                  <c:v>0.15618005471275803</c:v>
                </c:pt>
                <c:pt idx="12">
                  <c:v>0.15959849435382686</c:v>
                </c:pt>
                <c:pt idx="13">
                  <c:v>0.15861308918277381</c:v>
                </c:pt>
                <c:pt idx="14">
                  <c:v>0.16101839237057219</c:v>
                </c:pt>
                <c:pt idx="15">
                  <c:v>0.15904778333620839</c:v>
                </c:pt>
                <c:pt idx="16">
                  <c:v>0.15985483452864427</c:v>
                </c:pt>
                <c:pt idx="17">
                  <c:v>0.15824422214556744</c:v>
                </c:pt>
              </c:numCache>
            </c:numRef>
          </c:val>
          <c:smooth val="0"/>
          <c:extLst>
            <c:ext xmlns:c16="http://schemas.microsoft.com/office/drawing/2014/chart" uri="{C3380CC4-5D6E-409C-BE32-E72D297353CC}">
              <c16:uniqueId val="{00000005-7617-40E5-BCCD-0E7944621323}"/>
            </c:ext>
          </c:extLst>
        </c:ser>
        <c:dLbls>
          <c:showLegendKey val="0"/>
          <c:showVal val="0"/>
          <c:showCatName val="0"/>
          <c:showSerName val="0"/>
          <c:showPercent val="0"/>
          <c:showBubbleSize val="0"/>
        </c:dLbls>
        <c:marker val="1"/>
        <c:smooth val="0"/>
        <c:axId val="722352776"/>
        <c:axId val="722352448"/>
        <c:extLst>
          <c:ext xmlns:c15="http://schemas.microsoft.com/office/drawing/2012/chart" uri="{02D57815-91ED-43cb-92C2-25804820EDAC}">
            <c15:filteredLineSeries>
              <c15:ser>
                <c:idx val="6"/>
                <c:order val="6"/>
                <c:tx>
                  <c:strRef>
                    <c:extLst>
                      <c:ext uri="{02D57815-91ED-43cb-92C2-25804820EDAC}">
                        <c15:formulaRef>
                          <c15:sqref>'congregate care-LH'!$A$9</c15:sqref>
                        </c15:formulaRef>
                      </c:ext>
                    </c:extLst>
                    <c:strCache>
                      <c:ptCount val="1"/>
                      <c:pt idx="0">
                        <c:v>0-17 combined</c:v>
                      </c:pt>
                    </c:strCache>
                  </c:strRef>
                </c:tx>
                <c:spPr>
                  <a:ln w="28575" cap="rnd">
                    <a:solidFill>
                      <a:schemeClr val="accent1">
                        <a:lumMod val="60000"/>
                      </a:schemeClr>
                    </a:solidFill>
                    <a:round/>
                  </a:ln>
                  <a:effectLst/>
                </c:spPr>
                <c:marker>
                  <c:symbol val="none"/>
                </c:marker>
                <c:cat>
                  <c:numRef>
                    <c:extLst>
                      <c:ext uri="{02D57815-91ED-43cb-92C2-25804820EDAC}">
                        <c15:formulaRef>
                          <c15:sqref>'congregate care-LH'!$GL$2:$HC$2</c15:sqref>
                        </c15:formulaRef>
                      </c:ext>
                    </c:extLst>
                    <c:numCache>
                      <c:formatCode>[$-409]mmm\-yy;@</c:formatCode>
                      <c:ptCount val="18"/>
                      <c:pt idx="0">
                        <c:v>44316</c:v>
                      </c:pt>
                      <c:pt idx="1">
                        <c:v>44347</c:v>
                      </c:pt>
                      <c:pt idx="2">
                        <c:v>44377</c:v>
                      </c:pt>
                      <c:pt idx="3">
                        <c:v>44408</c:v>
                      </c:pt>
                      <c:pt idx="4">
                        <c:v>44439</c:v>
                      </c:pt>
                      <c:pt idx="5">
                        <c:v>44469</c:v>
                      </c:pt>
                      <c:pt idx="6">
                        <c:v>44500</c:v>
                      </c:pt>
                      <c:pt idx="7">
                        <c:v>44530</c:v>
                      </c:pt>
                      <c:pt idx="8">
                        <c:v>44550</c:v>
                      </c:pt>
                      <c:pt idx="9">
                        <c:v>44562</c:v>
                      </c:pt>
                      <c:pt idx="10">
                        <c:v>44593</c:v>
                      </c:pt>
                      <c:pt idx="11">
                        <c:v>44621</c:v>
                      </c:pt>
                      <c:pt idx="12">
                        <c:v>44652</c:v>
                      </c:pt>
                      <c:pt idx="13">
                        <c:v>44682</c:v>
                      </c:pt>
                      <c:pt idx="14">
                        <c:v>44713</c:v>
                      </c:pt>
                      <c:pt idx="15">
                        <c:v>44743</c:v>
                      </c:pt>
                      <c:pt idx="16">
                        <c:v>44774</c:v>
                      </c:pt>
                      <c:pt idx="17">
                        <c:v>44805</c:v>
                      </c:pt>
                    </c:numCache>
                  </c:numRef>
                </c:cat>
                <c:val>
                  <c:numRef>
                    <c:extLst>
                      <c:ext uri="{02D57815-91ED-43cb-92C2-25804820EDAC}">
                        <c15:formulaRef>
                          <c15:sqref>'congregate care-LH'!$GL$9:$HC$9</c15:sqref>
                        </c15:formulaRef>
                      </c:ext>
                    </c:extLst>
                    <c:numCache>
                      <c:formatCode>General</c:formatCode>
                      <c:ptCount val="18"/>
                      <c:pt idx="0">
                        <c:v>1844</c:v>
                      </c:pt>
                      <c:pt idx="1">
                        <c:v>1850</c:v>
                      </c:pt>
                      <c:pt idx="2">
                        <c:v>1843</c:v>
                      </c:pt>
                      <c:pt idx="3">
                        <c:v>1848</c:v>
                      </c:pt>
                      <c:pt idx="4">
                        <c:v>1850</c:v>
                      </c:pt>
                      <c:pt idx="5">
                        <c:v>1880</c:v>
                      </c:pt>
                      <c:pt idx="6">
                        <c:v>1833</c:v>
                      </c:pt>
                      <c:pt idx="7">
                        <c:v>1803</c:v>
                      </c:pt>
                      <c:pt idx="8">
                        <c:v>1757</c:v>
                      </c:pt>
                      <c:pt idx="9">
                        <c:v>1813</c:v>
                      </c:pt>
                      <c:pt idx="10">
                        <c:v>1847</c:v>
                      </c:pt>
                      <c:pt idx="11">
                        <c:v>1884</c:v>
                      </c:pt>
                      <c:pt idx="12">
                        <c:v>1908</c:v>
                      </c:pt>
                      <c:pt idx="13">
                        <c:v>1871</c:v>
                      </c:pt>
                      <c:pt idx="14">
                        <c:v>1891</c:v>
                      </c:pt>
                      <c:pt idx="15">
                        <c:v>1844</c:v>
                      </c:pt>
                      <c:pt idx="16">
                        <c:v>1850</c:v>
                      </c:pt>
                      <c:pt idx="17">
                        <c:v>1835</c:v>
                      </c:pt>
                    </c:numCache>
                  </c:numRef>
                </c:val>
                <c:smooth val="0"/>
                <c:extLst>
                  <c:ext xmlns:c16="http://schemas.microsoft.com/office/drawing/2014/chart" uri="{C3380CC4-5D6E-409C-BE32-E72D297353CC}">
                    <c16:uniqueId val="{00000007-7617-40E5-BCCD-0E7944621323}"/>
                  </c:ext>
                </c:extLst>
              </c15:ser>
            </c15:filteredLineSeries>
          </c:ext>
        </c:extLst>
      </c:lineChart>
      <c:catAx>
        <c:axId val="722356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Congregate Care Placement</a:t>
                </a:r>
                <a:r>
                  <a:rPr lang="en-US" baseline="0"/>
                  <a:t> Type</a:t>
                </a:r>
                <a:endParaRPr lang="en-US"/>
              </a:p>
            </c:rich>
          </c:tx>
          <c:layout>
            <c:manualLayout>
              <c:xMode val="edge"/>
              <c:yMode val="edge"/>
              <c:x val="0.38934383202099737"/>
              <c:y val="0.890862562646592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15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353760"/>
        <c:crosses val="autoZero"/>
        <c:auto val="0"/>
        <c:lblAlgn val="ctr"/>
        <c:lblOffset val="100"/>
        <c:tickLblSkip val="1"/>
        <c:noMultiLvlLbl val="0"/>
      </c:catAx>
      <c:valAx>
        <c:axId val="722353760"/>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Children</a:t>
                </a:r>
              </a:p>
            </c:rich>
          </c:tx>
          <c:layout>
            <c:manualLayout>
              <c:xMode val="edge"/>
              <c:yMode val="edge"/>
              <c:x val="9.3240084683287941E-3"/>
              <c:y val="0.369624078089535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356056"/>
        <c:crosses val="autoZero"/>
        <c:crossBetween val="between"/>
      </c:valAx>
      <c:valAx>
        <c:axId val="722352448"/>
        <c:scaling>
          <c:orientation val="minMax"/>
          <c:max val="1"/>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total Population</a:t>
                </a:r>
              </a:p>
            </c:rich>
          </c:tx>
          <c:layout>
            <c:manualLayout>
              <c:xMode val="edge"/>
              <c:yMode val="edge"/>
              <c:x val="0.96363049358235653"/>
              <c:y val="0.324336643378777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352776"/>
        <c:crosses val="max"/>
        <c:crossBetween val="between"/>
        <c:majorUnit val="0.25"/>
      </c:valAx>
      <c:catAx>
        <c:axId val="722352776"/>
        <c:scaling>
          <c:orientation val="minMax"/>
        </c:scaling>
        <c:delete val="1"/>
        <c:axPos val="b"/>
        <c:numFmt formatCode="[$-409]mmm\-yy;@" sourceLinked="1"/>
        <c:majorTickMark val="out"/>
        <c:minorTickMark val="none"/>
        <c:tickLblPos val="nextTo"/>
        <c:crossAx val="722352448"/>
        <c:crosses val="autoZero"/>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44206995771919"/>
          <c:y val="8.5068807339449548E-2"/>
          <c:w val="0.82342315993330772"/>
          <c:h val="0.68184335042982014"/>
        </c:manualLayout>
      </c:layout>
      <c:barChart>
        <c:barDir val="col"/>
        <c:grouping val="stacked"/>
        <c:varyColors val="0"/>
        <c:ser>
          <c:idx val="4"/>
          <c:order val="1"/>
          <c:tx>
            <c:strRef>
              <c:f>'OOH Care-LH'!$A$29</c:f>
              <c:strCache>
                <c:ptCount val="1"/>
                <c:pt idx="0">
                  <c:v>    Unlicensed (Primarily Kinship)</c:v>
                </c:pt>
              </c:strCache>
            </c:strRef>
          </c:tx>
          <c:spPr>
            <a:solidFill>
              <a:schemeClr val="accent5"/>
            </a:solidFill>
            <a:ln>
              <a:noFill/>
            </a:ln>
            <a:effectLst/>
          </c:spPr>
          <c:invertIfNegative val="0"/>
          <c:dLbls>
            <c:dLbl>
              <c:idx val="0"/>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4E-4CDA-ACB5-6E025107BF7B}"/>
                </c:ext>
              </c:extLst>
            </c:dLbl>
            <c:dLbl>
              <c:idx val="1"/>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4E-4CDA-ACB5-6E025107BF7B}"/>
                </c:ext>
              </c:extLst>
            </c:dLbl>
            <c:dLbl>
              <c:idx val="2"/>
              <c:tx>
                <c:strRef>
                  <c:f>'OOH Care-LH'!$BB$35</c:f>
                  <c:strCache>
                    <c:ptCount val="1"/>
                    <c:pt idx="0">
                      <c:v>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{5DF316B0-55F1-479F-873F-A2EC6E06441F}</c15:txfldGUID>
                      <c15:f>'OOH Care-LH'!$BB$35</c15:f>
                      <c15:dlblFieldTableCache>
                        <c:ptCount val="1"/>
                        <c:pt idx="0">
                          <c:v>7%</c:v>
                        </c:pt>
                      </c15:dlblFieldTableCache>
                    </c15:dlblFTEntry>
                  </c15:dlblFieldTable>
                  <c15:showDataLabelsRange val="0"/>
                </c:ext>
                <c:ext xmlns:c16="http://schemas.microsoft.com/office/drawing/2014/chart" uri="{C3380CC4-5D6E-409C-BE32-E72D297353CC}">
                  <c16:uniqueId val="{00000002-EC4E-4CDA-ACB5-6E025107BF7B}"/>
                </c:ext>
              </c:extLst>
            </c:dLbl>
            <c:dLbl>
              <c:idx val="3"/>
              <c:tx>
                <c:strRef>
                  <c:f>'OOH Care-LH'!$BC$35</c:f>
                  <c:strCache>
                    <c:ptCount val="1"/>
                    <c:pt idx="0">
                      <c:v>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{D0069F5A-1291-4875-9BE8-77C4D65A2352}</c15:txfldGUID>
                      <c15:f>'OOH Care-LH'!$BC$35</c15:f>
                      <c15:dlblFieldTableCache>
                        <c:ptCount val="1"/>
                        <c:pt idx="0">
                          <c:v>7%</c:v>
                        </c:pt>
                      </c15:dlblFieldTableCache>
                    </c15:dlblFTEntry>
                  </c15:dlblFieldTable>
                  <c15:showDataLabelsRange val="0"/>
                </c:ext>
                <c:ext xmlns:c16="http://schemas.microsoft.com/office/drawing/2014/chart" uri="{C3380CC4-5D6E-409C-BE32-E72D297353CC}">
                  <c16:uniqueId val="{00000003-EC4E-4CDA-ACB5-6E025107BF7B}"/>
                </c:ext>
              </c:extLst>
            </c:dLbl>
            <c:dLbl>
              <c:idx val="4"/>
              <c:tx>
                <c:strRef>
                  <c:f>'OOH Care-LH'!$BD$35</c:f>
                  <c:strCache>
                    <c:ptCount val="1"/>
                    <c:pt idx="0">
                      <c:v>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{93F59D0F-85AF-4991-BC5F-469F4FB29DEF}</c15:txfldGUID>
                      <c15:f>'OOH Care-LH'!$BD$35</c15:f>
                      <c15:dlblFieldTableCache>
                        <c:ptCount val="1"/>
                        <c:pt idx="0">
                          <c:v>7%</c:v>
                        </c:pt>
                      </c15:dlblFieldTableCache>
                    </c15:dlblFTEntry>
                  </c15:dlblFieldTable>
                  <c15:showDataLabelsRange val="0"/>
                </c:ext>
                <c:ext xmlns:c16="http://schemas.microsoft.com/office/drawing/2014/chart" uri="{C3380CC4-5D6E-409C-BE32-E72D297353CC}">
                  <c16:uniqueId val="{00000004-EC4E-4CDA-ACB5-6E025107BF7B}"/>
                </c:ext>
              </c:extLst>
            </c:dLbl>
            <c:dLbl>
              <c:idx val="5"/>
              <c:tx>
                <c:strRef>
                  <c:f>'OOH Care-LH'!$BE$35</c:f>
                  <c:strCache>
                    <c:ptCount val="1"/>
                    <c:pt idx="0">
                      <c:v>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{A9AC7448-472F-4AE9-BD2D-303A38E99643}</c15:txfldGUID>
                      <c15:f>'OOH Care-LH'!$BE$35</c15:f>
                      <c15:dlblFieldTableCache>
                        <c:ptCount val="1"/>
                        <c:pt idx="0">
                          <c:v>7%</c:v>
                        </c:pt>
                      </c15:dlblFieldTableCache>
                    </c15:dlblFTEntry>
                  </c15:dlblFieldTable>
                  <c15:showDataLabelsRange val="0"/>
                </c:ext>
                <c:ext xmlns:c16="http://schemas.microsoft.com/office/drawing/2014/chart" uri="{C3380CC4-5D6E-409C-BE32-E72D297353CC}">
                  <c16:uniqueId val="{00000005-EC4E-4CDA-ACB5-6E025107BF7B}"/>
                </c:ext>
              </c:extLst>
            </c:dLbl>
            <c:dLbl>
              <c:idx val="6"/>
              <c:tx>
                <c:strRef>
                  <c:f>'OOH Care-LH'!$BF$35</c:f>
                  <c:strCache>
                    <c:ptCount val="1"/>
                    <c:pt idx="0">
                      <c:v>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{6E48D65D-1F76-4B52-B71B-7C65C537E3C0}</c15:txfldGUID>
                      <c15:f>'OOH Care-LH'!$BF$35</c15:f>
                      <c15:dlblFieldTableCache>
                        <c:ptCount val="1"/>
                        <c:pt idx="0">
                          <c:v>5%</c:v>
                        </c:pt>
                      </c15:dlblFieldTableCache>
                    </c15:dlblFTEntry>
                  </c15:dlblFieldTable>
                  <c15:showDataLabelsRange val="0"/>
                </c:ext>
                <c:ext xmlns:c16="http://schemas.microsoft.com/office/drawing/2014/chart" uri="{C3380CC4-5D6E-409C-BE32-E72D297353CC}">
                  <c16:uniqueId val="{00000006-EC4E-4CDA-ACB5-6E025107BF7B}"/>
                </c:ext>
              </c:extLst>
            </c:dLbl>
            <c:dLbl>
              <c:idx val="7"/>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4E-4CDA-ACB5-6E025107BF7B}"/>
                </c:ext>
              </c:extLst>
            </c:dLbl>
            <c:dLbl>
              <c:idx val="8"/>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4E-4CDA-ACB5-6E025107BF7B}"/>
                </c:ext>
              </c:extLst>
            </c:dLbl>
            <c:dLbl>
              <c:idx val="9"/>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4E-4CDA-ACB5-6E025107BF7B}"/>
                </c:ext>
              </c:extLst>
            </c:dLbl>
            <c:dLbl>
              <c:idx val="10"/>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4E-4CDA-ACB5-6E025107BF7B}"/>
                </c:ext>
              </c:extLst>
            </c:dLbl>
            <c:dLbl>
              <c:idx val="11"/>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4E-4CDA-ACB5-6E025107BF7B}"/>
                </c:ext>
              </c:extLst>
            </c:dLbl>
            <c:dLbl>
              <c:idx val="12"/>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4E-4CDA-ACB5-6E025107BF7B}"/>
                </c:ext>
              </c:extLst>
            </c:dLbl>
            <c:dLbl>
              <c:idx val="13"/>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4E-4CDA-ACB5-6E025107BF7B}"/>
                </c:ext>
              </c:extLst>
            </c:dLbl>
            <c:dLbl>
              <c:idx val="14"/>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4E-4CDA-ACB5-6E025107BF7B}"/>
                </c:ext>
              </c:extLst>
            </c:dLbl>
            <c:dLbl>
              <c:idx val="15"/>
              <c:tx>
                <c:rich>
                  <a:bodyPr/>
                  <a:lstStyle/>
                  <a:p>
                    <a:r>
                      <a:rPr lang="en-US"/>
                      <a:t>4%</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EC4E-4CDA-ACB5-6E025107BF7B}"/>
                </c:ext>
              </c:extLst>
            </c:dLbl>
            <c:dLbl>
              <c:idx val="16"/>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4E-4CDA-ACB5-6E025107BF7B}"/>
                </c:ext>
              </c:extLst>
            </c:dLbl>
            <c:dLbl>
              <c:idx val="17"/>
              <c:tx>
                <c:rich>
                  <a:bodyPr/>
                  <a:lstStyle/>
                  <a:p>
                    <a:r>
                      <a:rPr lang="en-US"/>
                      <a:t>4%</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EC4E-4CDA-ACB5-6E025107BF7B}"/>
                </c:ext>
              </c:extLst>
            </c:dLbl>
            <c:dLbl>
              <c:idx val="20"/>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C4E-4CDA-ACB5-6E025107BF7B}"/>
                </c:ext>
              </c:extLst>
            </c:dLbl>
            <c:dLbl>
              <c:idx val="21"/>
              <c:tx>
                <c:strRef>
                  <c:f>'OOH Care-LH'!$BE$35</c:f>
                  <c:strCache>
                    <c:ptCount val="1"/>
                    <c:pt idx="0">
                      <c:v>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{16EA4E05-FEAB-4193-9587-F9ADE9635A15}</c15:txfldGUID>
                      <c15:f>'OOH Care-LH'!$BE$35</c15:f>
                      <c15:dlblFieldTableCache>
                        <c:ptCount val="1"/>
                        <c:pt idx="0">
                          <c:v>7%</c:v>
                        </c:pt>
                      </c15:dlblFieldTableCache>
                    </c15:dlblFTEntry>
                  </c15:dlblFieldTable>
                  <c15:showDataLabelsRange val="0"/>
                </c:ext>
                <c:ext xmlns:c16="http://schemas.microsoft.com/office/drawing/2014/chart" uri="{C3380CC4-5D6E-409C-BE32-E72D297353CC}">
                  <c16:uniqueId val="{00000013-EC4E-4CDA-ACB5-6E025107BF7B}"/>
                </c:ext>
              </c:extLst>
            </c:dLbl>
            <c:dLbl>
              <c:idx val="22"/>
              <c:tx>
                <c:strRef>
                  <c:f>'OOH Care-LH'!$BP$35</c:f>
                  <c:strCache>
                    <c:ptCount val="1"/>
                    <c:pt idx="0">
                      <c:v>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{CCF040AD-A6D4-4280-8330-3C56C5288CCB}</c15:txfldGUID>
                      <c15:f>'OOH Care-LH'!$BP$35</c15:f>
                      <c15:dlblFieldTableCache>
                        <c:ptCount val="1"/>
                        <c:pt idx="0">
                          <c:v>4%</c:v>
                        </c:pt>
                      </c15:dlblFieldTableCache>
                    </c15:dlblFTEntry>
                  </c15:dlblFieldTable>
                  <c15:showDataLabelsRange val="0"/>
                </c:ext>
                <c:ext xmlns:c16="http://schemas.microsoft.com/office/drawing/2014/chart" uri="{C3380CC4-5D6E-409C-BE32-E72D297353CC}">
                  <c16:uniqueId val="{00000014-EC4E-4CDA-ACB5-6E025107BF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Care-LH'!$AV$29:$BP$29</c:f>
              <c:numCache>
                <c:formatCode>General</c:formatCode>
                <c:ptCount val="18"/>
                <c:pt idx="0">
                  <c:v>58</c:v>
                </c:pt>
                <c:pt idx="1">
                  <c:v>66</c:v>
                </c:pt>
                <c:pt idx="2">
                  <c:v>74</c:v>
                </c:pt>
                <c:pt idx="3">
                  <c:v>77</c:v>
                </c:pt>
                <c:pt idx="4">
                  <c:v>84</c:v>
                </c:pt>
                <c:pt idx="5">
                  <c:v>84</c:v>
                </c:pt>
                <c:pt idx="6">
                  <c:v>83</c:v>
                </c:pt>
                <c:pt idx="7">
                  <c:v>49</c:v>
                </c:pt>
                <c:pt idx="8">
                  <c:v>40</c:v>
                </c:pt>
                <c:pt idx="9">
                  <c:v>37</c:v>
                </c:pt>
                <c:pt idx="10">
                  <c:v>30</c:v>
                </c:pt>
                <c:pt idx="11">
                  <c:v>32</c:v>
                </c:pt>
                <c:pt idx="12">
                  <c:v>27</c:v>
                </c:pt>
                <c:pt idx="13">
                  <c:v>38</c:v>
                </c:pt>
                <c:pt idx="14">
                  <c:v>38</c:v>
                </c:pt>
                <c:pt idx="15">
                  <c:v>40</c:v>
                </c:pt>
                <c:pt idx="16">
                  <c:v>41</c:v>
                </c:pt>
                <c:pt idx="17">
                  <c:v>42</c:v>
                </c:pt>
              </c:numCache>
              <c:extLst/>
            </c:numRef>
          </c:val>
          <c:extLst>
            <c:ext xmlns:c16="http://schemas.microsoft.com/office/drawing/2014/chart" uri="{C3380CC4-5D6E-409C-BE32-E72D297353CC}">
              <c16:uniqueId val="{00000015-EC4E-4CDA-ACB5-6E025107BF7B}"/>
            </c:ext>
          </c:extLst>
        </c:ser>
        <c:ser>
          <c:idx val="3"/>
          <c:order val="2"/>
          <c:tx>
            <c:strRef>
              <c:f>'OOH Care-LH'!$A$30</c:f>
              <c:strCache>
                <c:ptCount val="1"/>
                <c:pt idx="0">
                  <c:v>    Foster Care</c:v>
                </c:pt>
              </c:strCache>
            </c:strRef>
          </c:tx>
          <c:spPr>
            <a:solidFill>
              <a:schemeClr val="accent4">
                <a:lumMod val="40000"/>
                <a:lumOff val="60000"/>
              </a:schemeClr>
            </a:solidFill>
            <a:ln>
              <a:noFill/>
            </a:ln>
            <a:effectLst/>
          </c:spPr>
          <c:invertIfNegative val="0"/>
          <c:dLbls>
            <c:dLbl>
              <c:idx val="0"/>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C4E-4CDA-ACB5-6E025107BF7B}"/>
                </c:ext>
              </c:extLst>
            </c:dLbl>
            <c:dLbl>
              <c:idx val="1"/>
              <c:tx>
                <c:strRef>
                  <c:f>'OOH Care-LH'!$BA$36</c:f>
                  <c:strCache>
                    <c:ptCount val="1"/>
                    <c:pt idx="0">
                      <c:v>12%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{43047DE2-B941-4908-8D42-7413F4BA0972}</c15:txfldGUID>
                      <c15:f>'OOH Care-LH'!$BA$36</c15:f>
                      <c15:dlblFieldTableCache>
                        <c:ptCount val="1"/>
                        <c:pt idx="0">
                          <c:v>12%</c:v>
                        </c:pt>
                      </c15:dlblFieldTableCache>
                    </c15:dlblFTEntry>
                  </c15:dlblFieldTable>
                  <c15:showDataLabelsRange val="0"/>
                </c:ext>
                <c:ext xmlns:c16="http://schemas.microsoft.com/office/drawing/2014/chart" uri="{C3380CC4-5D6E-409C-BE32-E72D297353CC}">
                  <c16:uniqueId val="{00000017-EC4E-4CDA-ACB5-6E025107BF7B}"/>
                </c:ext>
              </c:extLst>
            </c:dLbl>
            <c:dLbl>
              <c:idx val="2"/>
              <c:tx>
                <c:strRef>
                  <c:f>'OOH Care-LH'!$BB$36</c:f>
                  <c:strCache>
                    <c:ptCount val="1"/>
                    <c:pt idx="0">
                      <c:v>14%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{5ECD713A-612C-4302-980F-19A8AD3ACC93}</c15:txfldGUID>
                      <c15:f>'OOH Care-LH'!$BB$36</c15:f>
                      <c15:dlblFieldTableCache>
                        <c:ptCount val="1"/>
                        <c:pt idx="0">
                          <c:v>14%</c:v>
                        </c:pt>
                      </c15:dlblFieldTableCache>
                    </c15:dlblFTEntry>
                  </c15:dlblFieldTable>
                  <c15:showDataLabelsRange val="0"/>
                </c:ext>
                <c:ext xmlns:c16="http://schemas.microsoft.com/office/drawing/2014/chart" uri="{C3380CC4-5D6E-409C-BE32-E72D297353CC}">
                  <c16:uniqueId val="{00000018-EC4E-4CDA-ACB5-6E025107BF7B}"/>
                </c:ext>
              </c:extLst>
            </c:dLbl>
            <c:dLbl>
              <c:idx val="3"/>
              <c:tx>
                <c:strRef>
                  <c:f>'OOH Care-LH'!$BC$36</c:f>
                  <c:strCache>
                    <c:ptCount val="1"/>
                    <c:pt idx="0">
                      <c:v>13%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{A63E1FB5-A968-4912-9456-D55F2192BD6B}</c15:txfldGUID>
                      <c15:f>'OOH Care-LH'!$BC$36</c15:f>
                      <c15:dlblFieldTableCache>
                        <c:ptCount val="1"/>
                        <c:pt idx="0">
                          <c:v>13%</c:v>
                        </c:pt>
                      </c15:dlblFieldTableCache>
                    </c15:dlblFTEntry>
                  </c15:dlblFieldTable>
                  <c15:showDataLabelsRange val="0"/>
                </c:ext>
                <c:ext xmlns:c16="http://schemas.microsoft.com/office/drawing/2014/chart" uri="{C3380CC4-5D6E-409C-BE32-E72D297353CC}">
                  <c16:uniqueId val="{00000019-EC4E-4CDA-ACB5-6E025107BF7B}"/>
                </c:ext>
              </c:extLst>
            </c:dLbl>
            <c:dLbl>
              <c:idx val="4"/>
              <c:tx>
                <c:strRef>
                  <c:f>'OOH Care-LH'!$BD$36</c:f>
                  <c:strCache>
                    <c:ptCount val="1"/>
                    <c:pt idx="0">
                      <c:v>13%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{40E1731C-B011-488B-820D-C6872F1B7A6F}</c15:txfldGUID>
                      <c15:f>'OOH Care-LH'!$BD$36</c15:f>
                      <c15:dlblFieldTableCache>
                        <c:ptCount val="1"/>
                        <c:pt idx="0">
                          <c:v>13%</c:v>
                        </c:pt>
                      </c15:dlblFieldTableCache>
                    </c15:dlblFTEntry>
                  </c15:dlblFieldTable>
                  <c15:showDataLabelsRange val="0"/>
                </c:ext>
                <c:ext xmlns:c16="http://schemas.microsoft.com/office/drawing/2014/chart" uri="{C3380CC4-5D6E-409C-BE32-E72D297353CC}">
                  <c16:uniqueId val="{0000001A-EC4E-4CDA-ACB5-6E025107BF7B}"/>
                </c:ext>
              </c:extLst>
            </c:dLbl>
            <c:dLbl>
              <c:idx val="5"/>
              <c:tx>
                <c:strRef>
                  <c:f>'OOH Care-LH'!$BE$36</c:f>
                  <c:strCache>
                    <c:ptCount val="1"/>
                    <c:pt idx="0">
                      <c:v>13%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{CBE90EF8-2662-42BC-9D09-9890117D9821}</c15:txfldGUID>
                      <c15:f>'OOH Care-LH'!$BE$36</c15:f>
                      <c15:dlblFieldTableCache>
                        <c:ptCount val="1"/>
                        <c:pt idx="0">
                          <c:v>13%</c:v>
                        </c:pt>
                      </c15:dlblFieldTableCache>
                    </c15:dlblFTEntry>
                  </c15:dlblFieldTable>
                  <c15:showDataLabelsRange val="0"/>
                </c:ext>
                <c:ext xmlns:c16="http://schemas.microsoft.com/office/drawing/2014/chart" uri="{C3380CC4-5D6E-409C-BE32-E72D297353CC}">
                  <c16:uniqueId val="{0000001B-EC4E-4CDA-ACB5-6E025107BF7B}"/>
                </c:ext>
              </c:extLst>
            </c:dLbl>
            <c:dLbl>
              <c:idx val="6"/>
              <c:tx>
                <c:strRef>
                  <c:f>'OOH Care-LH'!$BF$36</c:f>
                  <c:strCache>
                    <c:ptCount val="1"/>
                    <c:pt idx="0">
                      <c:v>13%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{E673C104-C94E-4AB3-AFF2-305F532B30C5}</c15:txfldGUID>
                      <c15:f>'OOH Care-LH'!$BF$36</c15:f>
                      <c15:dlblFieldTableCache>
                        <c:ptCount val="1"/>
                        <c:pt idx="0">
                          <c:v>13%</c:v>
                        </c:pt>
                      </c15:dlblFieldTableCache>
                    </c15:dlblFTEntry>
                  </c15:dlblFieldTable>
                  <c15:showDataLabelsRange val="0"/>
                </c:ext>
                <c:ext xmlns:c16="http://schemas.microsoft.com/office/drawing/2014/chart" uri="{C3380CC4-5D6E-409C-BE32-E72D297353CC}">
                  <c16:uniqueId val="{0000001C-EC4E-4CDA-ACB5-6E025107BF7B}"/>
                </c:ext>
              </c:extLst>
            </c:dLbl>
            <c:dLbl>
              <c:idx val="7"/>
              <c:tx>
                <c:strRef>
                  <c:f>'OOH Care-LH'!$BG$36</c:f>
                  <c:strCache>
                    <c:ptCount val="1"/>
                    <c:pt idx="0">
                      <c:v>12%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{EC5123B6-E6BA-47F0-AC40-78A74172D4F8}</c15:txfldGUID>
                      <c15:f>'OOH Care-LH'!$BG$36</c15:f>
                      <c15:dlblFieldTableCache>
                        <c:ptCount val="1"/>
                        <c:pt idx="0">
                          <c:v>12%</c:v>
                        </c:pt>
                      </c15:dlblFieldTableCache>
                    </c15:dlblFTEntry>
                  </c15:dlblFieldTable>
                  <c15:showDataLabelsRange val="0"/>
                </c:ext>
                <c:ext xmlns:c16="http://schemas.microsoft.com/office/drawing/2014/chart" uri="{C3380CC4-5D6E-409C-BE32-E72D297353CC}">
                  <c16:uniqueId val="{0000001D-EC4E-4CDA-ACB5-6E025107BF7B}"/>
                </c:ext>
              </c:extLst>
            </c:dLbl>
            <c:dLbl>
              <c:idx val="8"/>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C4E-4CDA-ACB5-6E025107BF7B}"/>
                </c:ext>
              </c:extLst>
            </c:dLbl>
            <c:dLbl>
              <c:idx val="9"/>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C4E-4CDA-ACB5-6E025107BF7B}"/>
                </c:ext>
              </c:extLst>
            </c:dLbl>
            <c:dLbl>
              <c:idx val="10"/>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C4E-4CDA-ACB5-6E025107BF7B}"/>
                </c:ext>
              </c:extLst>
            </c:dLbl>
            <c:dLbl>
              <c:idx val="11"/>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E-4CDA-ACB5-6E025107BF7B}"/>
                </c:ext>
              </c:extLst>
            </c:dLbl>
            <c:dLbl>
              <c:idx val="12"/>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C4E-4CDA-ACB5-6E025107BF7B}"/>
                </c:ext>
              </c:extLst>
            </c:dLbl>
            <c:dLbl>
              <c:idx val="13"/>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C4E-4CDA-ACB5-6E025107BF7B}"/>
                </c:ext>
              </c:extLst>
            </c:dLbl>
            <c:dLbl>
              <c:idx val="14"/>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C4E-4CDA-ACB5-6E025107BF7B}"/>
                </c:ext>
              </c:extLst>
            </c:dLbl>
            <c:dLbl>
              <c:idx val="15"/>
              <c:tx>
                <c:rich>
                  <a:bodyPr/>
                  <a:lstStyle/>
                  <a:p>
                    <a:r>
                      <a:rPr lang="en-US"/>
                      <a:t>6%</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EC4E-4CDA-ACB5-6E025107BF7B}"/>
                </c:ext>
              </c:extLst>
            </c:dLbl>
            <c:dLbl>
              <c:idx val="16"/>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C4E-4CDA-ACB5-6E025107BF7B}"/>
                </c:ext>
              </c:extLst>
            </c:dLbl>
            <c:dLbl>
              <c:idx val="17"/>
              <c:tx>
                <c:rich>
                  <a:bodyPr/>
                  <a:lstStyle/>
                  <a:p>
                    <a:r>
                      <a:rPr lang="en-US"/>
                      <a:t>5%</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EC4E-4CDA-ACB5-6E025107BF7B}"/>
                </c:ext>
              </c:extLst>
            </c:dLbl>
            <c:dLbl>
              <c:idx val="20"/>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C4E-4CDA-ACB5-6E025107BF7B}"/>
                </c:ext>
              </c:extLst>
            </c:dLbl>
            <c:dLbl>
              <c:idx val="21"/>
              <c:tx>
                <c:strRef>
                  <c:f>'OOH Care-LH'!$BE$36</c:f>
                  <c:strCache>
                    <c:ptCount val="1"/>
                    <c:pt idx="0">
                      <c:v>13%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{F41B7487-7B96-41D5-A166-95E65459FC1A}</c15:txfldGUID>
                      <c15:f>'OOH Care-LH'!$BE$36</c15:f>
                      <c15:dlblFieldTableCache>
                        <c:ptCount val="1"/>
                        <c:pt idx="0">
                          <c:v>13%</c:v>
                        </c:pt>
                      </c15:dlblFieldTableCache>
                    </c15:dlblFTEntry>
                  </c15:dlblFieldTable>
                  <c15:showDataLabelsRange val="0"/>
                </c:ext>
                <c:ext xmlns:c16="http://schemas.microsoft.com/office/drawing/2014/chart" uri="{C3380CC4-5D6E-409C-BE32-E72D297353CC}">
                  <c16:uniqueId val="{00000029-EC4E-4CDA-ACB5-6E025107BF7B}"/>
                </c:ext>
              </c:extLst>
            </c:dLbl>
            <c:dLbl>
              <c:idx val="22"/>
              <c:tx>
                <c:strRef>
                  <c:f>'OOH Care-LH'!$BP$36</c:f>
                  <c:strCache>
                    <c:ptCount val="1"/>
                    <c:pt idx="0">
                      <c:v>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{E484C7B9-D504-4234-B17F-94D39B16B53B}</c15:txfldGUID>
                      <c15:f>'OOH Care-LH'!$BP$36</c15:f>
                      <c15:dlblFieldTableCache>
                        <c:ptCount val="1"/>
                        <c:pt idx="0">
                          <c:v>5%</c:v>
                        </c:pt>
                      </c15:dlblFieldTableCache>
                    </c15:dlblFTEntry>
                  </c15:dlblFieldTable>
                  <c15:showDataLabelsRange val="0"/>
                </c:ext>
                <c:ext xmlns:c16="http://schemas.microsoft.com/office/drawing/2014/chart" uri="{C3380CC4-5D6E-409C-BE32-E72D297353CC}">
                  <c16:uniqueId val="{0000002A-EC4E-4CDA-ACB5-6E025107BF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Care-LH'!$AV$30:$BP$30</c:f>
              <c:numCache>
                <c:formatCode>General</c:formatCode>
                <c:ptCount val="18"/>
                <c:pt idx="0">
                  <c:v>109</c:v>
                </c:pt>
                <c:pt idx="1">
                  <c:v>125</c:v>
                </c:pt>
                <c:pt idx="2">
                  <c:v>139</c:v>
                </c:pt>
                <c:pt idx="3">
                  <c:v>161</c:v>
                </c:pt>
                <c:pt idx="4">
                  <c:v>155</c:v>
                </c:pt>
                <c:pt idx="5">
                  <c:v>155</c:v>
                </c:pt>
                <c:pt idx="6">
                  <c:v>150</c:v>
                </c:pt>
                <c:pt idx="7">
                  <c:v>125</c:v>
                </c:pt>
                <c:pt idx="8">
                  <c:v>117</c:v>
                </c:pt>
                <c:pt idx="9">
                  <c:v>103</c:v>
                </c:pt>
                <c:pt idx="10">
                  <c:v>95</c:v>
                </c:pt>
                <c:pt idx="11">
                  <c:v>77</c:v>
                </c:pt>
                <c:pt idx="12">
                  <c:v>70</c:v>
                </c:pt>
                <c:pt idx="13">
                  <c:v>64</c:v>
                </c:pt>
                <c:pt idx="14">
                  <c:v>55</c:v>
                </c:pt>
                <c:pt idx="15">
                  <c:v>51</c:v>
                </c:pt>
                <c:pt idx="16">
                  <c:v>49</c:v>
                </c:pt>
                <c:pt idx="17">
                  <c:v>50</c:v>
                </c:pt>
              </c:numCache>
              <c:extLst/>
            </c:numRef>
          </c:val>
          <c:extLst>
            <c:ext xmlns:c16="http://schemas.microsoft.com/office/drawing/2014/chart" uri="{C3380CC4-5D6E-409C-BE32-E72D297353CC}">
              <c16:uniqueId val="{0000002B-EC4E-4CDA-ACB5-6E025107BF7B}"/>
            </c:ext>
          </c:extLst>
        </c:ser>
        <c:ser>
          <c:idx val="0"/>
          <c:order val="3"/>
          <c:tx>
            <c:strRef>
              <c:f>'OOH Care-LH'!$A$31</c:f>
              <c:strCache>
                <c:ptCount val="1"/>
                <c:pt idx="0">
                  <c:v>    Congregate Care</c:v>
                </c:pt>
              </c:strCache>
            </c:strRef>
          </c:tx>
          <c:spPr>
            <a:solidFill>
              <a:schemeClr val="tx2">
                <a:lumMod val="40000"/>
                <a:lumOff val="60000"/>
              </a:schemeClr>
            </a:solidFill>
            <a:ln>
              <a:noFill/>
            </a:ln>
            <a:effectLst/>
          </c:spPr>
          <c:invertIfNegative val="0"/>
          <c:dLbls>
            <c:dLbl>
              <c:idx val="0"/>
              <c:tx>
                <c:strRef>
                  <c:f>'OOH Care-LH'!$AZ$37</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{7DA70DBE-7C90-44E7-85F9-5CF1F757A90A}</c15:txfldGUID>
                      <c15:f>'OOH Care-LH'!$AZ$37</c15:f>
                      <c15:dlblFieldTableCache>
                        <c:ptCount val="1"/>
                        <c:pt idx="0">
                          <c:v>19%</c:v>
                        </c:pt>
                      </c15:dlblFieldTableCache>
                    </c15:dlblFTEntry>
                  </c15:dlblFieldTable>
                  <c15:showDataLabelsRange val="0"/>
                </c:ext>
                <c:ext xmlns:c16="http://schemas.microsoft.com/office/drawing/2014/chart" uri="{C3380CC4-5D6E-409C-BE32-E72D297353CC}">
                  <c16:uniqueId val="{0000002C-EC4E-4CDA-ACB5-6E025107BF7B}"/>
                </c:ext>
              </c:extLst>
            </c:dLbl>
            <c:dLbl>
              <c:idx val="1"/>
              <c:tx>
                <c:strRef>
                  <c:f>'OOH Care-LH'!$BA$37</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{043CBA81-6E0D-481B-AAF9-3DBD75F8FE51}</c15:txfldGUID>
                      <c15:f>'OOH Care-LH'!$BA$37</c15:f>
                      <c15:dlblFieldTableCache>
                        <c:ptCount val="1"/>
                        <c:pt idx="0">
                          <c:v>19%</c:v>
                        </c:pt>
                      </c15:dlblFieldTableCache>
                    </c15:dlblFTEntry>
                  </c15:dlblFieldTable>
                  <c15:showDataLabelsRange val="0"/>
                </c:ext>
                <c:ext xmlns:c16="http://schemas.microsoft.com/office/drawing/2014/chart" uri="{C3380CC4-5D6E-409C-BE32-E72D297353CC}">
                  <c16:uniqueId val="{0000002D-EC4E-4CDA-ACB5-6E025107BF7B}"/>
                </c:ext>
              </c:extLst>
            </c:dLbl>
            <c:dLbl>
              <c:idx val="2"/>
              <c:tx>
                <c:strRef>
                  <c:f>'OOH Care-LH'!$BB$37</c:f>
                  <c:strCache>
                    <c:ptCount val="1"/>
                    <c:pt idx="0">
                      <c:v>18%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{FB65FF32-A08A-4EC4-80EE-573ABE4CD47E}</c15:txfldGUID>
                      <c15:f>'OOH Care-LH'!$BB$37</c15:f>
                      <c15:dlblFieldTableCache>
                        <c:ptCount val="1"/>
                        <c:pt idx="0">
                          <c:v>18%</c:v>
                        </c:pt>
                      </c15:dlblFieldTableCache>
                    </c15:dlblFTEntry>
                  </c15:dlblFieldTable>
                  <c15:showDataLabelsRange val="0"/>
                </c:ext>
                <c:ext xmlns:c16="http://schemas.microsoft.com/office/drawing/2014/chart" uri="{C3380CC4-5D6E-409C-BE32-E72D297353CC}">
                  <c16:uniqueId val="{0000002E-EC4E-4CDA-ACB5-6E025107BF7B}"/>
                </c:ext>
              </c:extLst>
            </c:dLbl>
            <c:dLbl>
              <c:idx val="3"/>
              <c:tx>
                <c:strRef>
                  <c:f>'OOH Care-LH'!$BC$37</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{65560DA3-81A0-47DE-8960-B2D94165AD9E}</c15:txfldGUID>
                      <c15:f>'OOH Care-LH'!$BC$37</c15:f>
                      <c15:dlblFieldTableCache>
                        <c:ptCount val="1"/>
                        <c:pt idx="0">
                          <c:v>19%</c:v>
                        </c:pt>
                      </c15:dlblFieldTableCache>
                    </c15:dlblFTEntry>
                  </c15:dlblFieldTable>
                  <c15:showDataLabelsRange val="0"/>
                </c:ext>
                <c:ext xmlns:c16="http://schemas.microsoft.com/office/drawing/2014/chart" uri="{C3380CC4-5D6E-409C-BE32-E72D297353CC}">
                  <c16:uniqueId val="{0000002F-EC4E-4CDA-ACB5-6E025107BF7B}"/>
                </c:ext>
              </c:extLst>
            </c:dLbl>
            <c:dLbl>
              <c:idx val="4"/>
              <c:tx>
                <c:strRef>
                  <c:f>'OOH Care-LH'!$BD$37</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{F94D0F89-FD95-4C7A-B421-168DAD63E014}</c15:txfldGUID>
                      <c15:f>'OOH Care-LH'!$BD$37</c15:f>
                      <c15:dlblFieldTableCache>
                        <c:ptCount val="1"/>
                        <c:pt idx="0">
                          <c:v>21%</c:v>
                        </c:pt>
                      </c15:dlblFieldTableCache>
                    </c15:dlblFTEntry>
                  </c15:dlblFieldTable>
                  <c15:showDataLabelsRange val="0"/>
                </c:ext>
                <c:ext xmlns:c16="http://schemas.microsoft.com/office/drawing/2014/chart" uri="{C3380CC4-5D6E-409C-BE32-E72D297353CC}">
                  <c16:uniqueId val="{00000030-EC4E-4CDA-ACB5-6E025107BF7B}"/>
                </c:ext>
              </c:extLst>
            </c:dLbl>
            <c:dLbl>
              <c:idx val="5"/>
              <c:tx>
                <c:strRef>
                  <c:f>'OOH Care-LH'!$BE$37</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{BF92B2D8-E9E1-44A4-8166-0D37428C1B3C}</c15:txfldGUID>
                      <c15:f>'OOH Care-LH'!$BE$37</c15:f>
                      <c15:dlblFieldTableCache>
                        <c:ptCount val="1"/>
                        <c:pt idx="0">
                          <c:v>21%</c:v>
                        </c:pt>
                      </c15:dlblFieldTableCache>
                    </c15:dlblFTEntry>
                  </c15:dlblFieldTable>
                  <c15:showDataLabelsRange val="0"/>
                </c:ext>
                <c:ext xmlns:c16="http://schemas.microsoft.com/office/drawing/2014/chart" uri="{C3380CC4-5D6E-409C-BE32-E72D297353CC}">
                  <c16:uniqueId val="{00000031-EC4E-4CDA-ACB5-6E025107BF7B}"/>
                </c:ext>
              </c:extLst>
            </c:dLbl>
            <c:dLbl>
              <c:idx val="6"/>
              <c:tx>
                <c:strRef>
                  <c:f>'OOH Care-LH'!$BF$37</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{C5B5E158-AA08-4D31-96A0-B14EC9F11949}</c15:txfldGUID>
                      <c15:f>'OOH Care-LH'!$BF$37</c15:f>
                      <c15:dlblFieldTableCache>
                        <c:ptCount val="1"/>
                        <c:pt idx="0">
                          <c:v>21%</c:v>
                        </c:pt>
                      </c15:dlblFieldTableCache>
                    </c15:dlblFTEntry>
                  </c15:dlblFieldTable>
                  <c15:showDataLabelsRange val="0"/>
                </c:ext>
                <c:ext xmlns:c16="http://schemas.microsoft.com/office/drawing/2014/chart" uri="{C3380CC4-5D6E-409C-BE32-E72D297353CC}">
                  <c16:uniqueId val="{00000032-EC4E-4CDA-ACB5-6E025107BF7B}"/>
                </c:ext>
              </c:extLst>
            </c:dLbl>
            <c:dLbl>
              <c:idx val="7"/>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C4E-4CDA-ACB5-6E025107BF7B}"/>
                </c:ext>
              </c:extLst>
            </c:dLbl>
            <c:dLbl>
              <c:idx val="8"/>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C4E-4CDA-ACB5-6E025107BF7B}"/>
                </c:ext>
              </c:extLst>
            </c:dLbl>
            <c:dLbl>
              <c:idx val="9"/>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C4E-4CDA-ACB5-6E025107BF7B}"/>
                </c:ext>
              </c:extLst>
            </c:dLbl>
            <c:dLbl>
              <c:idx val="10"/>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C4E-4CDA-ACB5-6E025107BF7B}"/>
                </c:ext>
              </c:extLst>
            </c:dLbl>
            <c:dLbl>
              <c:idx val="11"/>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C4E-4CDA-ACB5-6E025107BF7B}"/>
                </c:ext>
              </c:extLst>
            </c:dLbl>
            <c:dLbl>
              <c:idx val="12"/>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C4E-4CDA-ACB5-6E025107BF7B}"/>
                </c:ext>
              </c:extLst>
            </c:dLbl>
            <c:dLbl>
              <c:idx val="13"/>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C4E-4CDA-ACB5-6E025107BF7B}"/>
                </c:ext>
              </c:extLst>
            </c:dLbl>
            <c:dLbl>
              <c:idx val="14"/>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C4E-4CDA-ACB5-6E025107BF7B}"/>
                </c:ext>
              </c:extLst>
            </c:dLbl>
            <c:dLbl>
              <c:idx val="15"/>
              <c:tx>
                <c:rich>
                  <a:bodyPr/>
                  <a:lstStyle/>
                  <a:p>
                    <a:r>
                      <a:rPr lang="en-US"/>
                      <a:t>21%</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B-EC4E-4CDA-ACB5-6E025107BF7B}"/>
                </c:ext>
              </c:extLst>
            </c:dLbl>
            <c:dLbl>
              <c:idx val="16"/>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EC4E-4CDA-ACB5-6E025107BF7B}"/>
                </c:ext>
              </c:extLst>
            </c:dLbl>
            <c:dLbl>
              <c:idx val="17"/>
              <c:tx>
                <c:rich>
                  <a:bodyPr/>
                  <a:lstStyle/>
                  <a:p>
                    <a:r>
                      <a:rPr lang="en-US"/>
                      <a:t>22%</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D-EC4E-4CDA-ACB5-6E025107BF7B}"/>
                </c:ext>
              </c:extLst>
            </c:dLbl>
            <c:dLbl>
              <c:idx val="20"/>
              <c:tx>
                <c:strRef>
                  <c:f>'OOH Care-LH'!$BD$37</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{5421F281-A2FA-4D34-AF4D-7D940FD547EA}</c15:txfldGUID>
                      <c15:f>'OOH Care-LH'!$BD$37</c15:f>
                      <c15:dlblFieldTableCache>
                        <c:ptCount val="1"/>
                        <c:pt idx="0">
                          <c:v>21%</c:v>
                        </c:pt>
                      </c15:dlblFieldTableCache>
                    </c15:dlblFTEntry>
                  </c15:dlblFieldTable>
                  <c15:showDataLabelsRange val="0"/>
                </c:ext>
                <c:ext xmlns:c16="http://schemas.microsoft.com/office/drawing/2014/chart" uri="{C3380CC4-5D6E-409C-BE32-E72D297353CC}">
                  <c16:uniqueId val="{0000003E-EC4E-4CDA-ACB5-6E025107BF7B}"/>
                </c:ext>
              </c:extLst>
            </c:dLbl>
            <c:dLbl>
              <c:idx val="21"/>
              <c:tx>
                <c:strRef>
                  <c:f>'OOH Care-LH'!$BE$37</c:f>
                  <c:strCache>
                    <c:ptCount val="1"/>
                    <c:pt idx="0">
                      <c:v>21%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{4CE1B194-60F2-43D9-AD16-FC724A0C6EA7}</c15:txfldGUID>
                      <c15:f>'OOH Care-LH'!$BE$37</c15:f>
                      <c15:dlblFieldTableCache>
                        <c:ptCount val="1"/>
                        <c:pt idx="0">
                          <c:v>21%</c:v>
                        </c:pt>
                      </c15:dlblFieldTableCache>
                    </c15:dlblFTEntry>
                  </c15:dlblFieldTable>
                  <c15:showDataLabelsRange val="0"/>
                </c:ext>
                <c:ext xmlns:c16="http://schemas.microsoft.com/office/drawing/2014/chart" uri="{C3380CC4-5D6E-409C-BE32-E72D297353CC}">
                  <c16:uniqueId val="{0000003F-EC4E-4CDA-ACB5-6E025107BF7B}"/>
                </c:ext>
              </c:extLst>
            </c:dLbl>
            <c:dLbl>
              <c:idx val="22"/>
              <c:tx>
                <c:strRef>
                  <c:f>'OOH Care-LH'!$BP$37</c:f>
                  <c:strCache>
                    <c:ptCount val="1"/>
                    <c:pt idx="0">
                      <c:v>22%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{91FB284C-EF76-4E2F-8805-6E7556688986}</c15:txfldGUID>
                      <c15:f>'OOH Care-LH'!$BP$37</c15:f>
                      <c15:dlblFieldTableCache>
                        <c:ptCount val="1"/>
                        <c:pt idx="0">
                          <c:v>22%</c:v>
                        </c:pt>
                      </c15:dlblFieldTableCache>
                    </c15:dlblFTEntry>
                  </c15:dlblFieldTable>
                  <c15:showDataLabelsRange val="0"/>
                </c:ext>
                <c:ext xmlns:c16="http://schemas.microsoft.com/office/drawing/2014/chart" uri="{C3380CC4-5D6E-409C-BE32-E72D297353CC}">
                  <c16:uniqueId val="{00000040-EC4E-4CDA-ACB5-6E025107BF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Care-LH'!$AV$31:$BP$31</c:f>
              <c:numCache>
                <c:formatCode>General</c:formatCode>
                <c:ptCount val="18"/>
                <c:pt idx="0">
                  <c:v>223</c:v>
                </c:pt>
                <c:pt idx="1">
                  <c:v>209</c:v>
                </c:pt>
                <c:pt idx="2">
                  <c:v>211</c:v>
                </c:pt>
                <c:pt idx="3">
                  <c:v>211</c:v>
                </c:pt>
                <c:pt idx="4">
                  <c:v>230</c:v>
                </c:pt>
                <c:pt idx="5">
                  <c:v>241</c:v>
                </c:pt>
                <c:pt idx="6">
                  <c:v>243</c:v>
                </c:pt>
                <c:pt idx="7">
                  <c:v>211</c:v>
                </c:pt>
                <c:pt idx="8">
                  <c:v>204</c:v>
                </c:pt>
                <c:pt idx="9">
                  <c:v>200</c:v>
                </c:pt>
                <c:pt idx="10">
                  <c:v>187</c:v>
                </c:pt>
                <c:pt idx="11">
                  <c:v>174</c:v>
                </c:pt>
                <c:pt idx="12">
                  <c:v>185</c:v>
                </c:pt>
                <c:pt idx="13">
                  <c:v>197</c:v>
                </c:pt>
                <c:pt idx="14">
                  <c:v>193</c:v>
                </c:pt>
                <c:pt idx="15">
                  <c:v>191</c:v>
                </c:pt>
                <c:pt idx="16">
                  <c:v>205</c:v>
                </c:pt>
                <c:pt idx="17">
                  <c:v>206</c:v>
                </c:pt>
              </c:numCache>
              <c:extLst/>
            </c:numRef>
          </c:val>
          <c:extLst>
            <c:ext xmlns:c16="http://schemas.microsoft.com/office/drawing/2014/chart" uri="{C3380CC4-5D6E-409C-BE32-E72D297353CC}">
              <c16:uniqueId val="{00000041-EC4E-4CDA-ACB5-6E025107BF7B}"/>
            </c:ext>
          </c:extLst>
        </c:ser>
        <c:ser>
          <c:idx val="2"/>
          <c:order val="4"/>
          <c:tx>
            <c:strRef>
              <c:f>'OOH Care-LH'!$A$32</c:f>
              <c:strCache>
                <c:ptCount val="1"/>
                <c:pt idx="0">
                  <c:v>    Independent Living</c:v>
                </c:pt>
              </c:strCache>
            </c:strRef>
          </c:tx>
          <c:spPr>
            <a:solidFill>
              <a:schemeClr val="accent5">
                <a:lumMod val="75000"/>
              </a:schemeClr>
            </a:solidFill>
            <a:ln>
              <a:noFill/>
            </a:ln>
            <a:effectLst/>
          </c:spPr>
          <c:invertIfNegative val="0"/>
          <c:dLbls>
            <c:dLbl>
              <c:idx val="0"/>
              <c:tx>
                <c:strRef>
                  <c:f>'OOH Care-LH'!$AZ$38</c:f>
                  <c:strCache>
                    <c:ptCount val="1"/>
                    <c:pt idx="0">
                      <c:v>54%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{F2562781-7480-4BF1-8C2E-7A22FAC22A84}</c15:txfldGUID>
                      <c15:f>'OOH Care-LH'!$AZ$38</c15:f>
                      <c15:dlblFieldTableCache>
                        <c:ptCount val="1"/>
                        <c:pt idx="0">
                          <c:v>54%</c:v>
                        </c:pt>
                      </c15:dlblFieldTableCache>
                    </c15:dlblFTEntry>
                  </c15:dlblFieldTable>
                  <c15:showDataLabelsRange val="0"/>
                </c:ext>
                <c:ext xmlns:c16="http://schemas.microsoft.com/office/drawing/2014/chart" uri="{C3380CC4-5D6E-409C-BE32-E72D297353CC}">
                  <c16:uniqueId val="{00000042-EC4E-4CDA-ACB5-6E025107BF7B}"/>
                </c:ext>
              </c:extLst>
            </c:dLbl>
            <c:dLbl>
              <c:idx val="1"/>
              <c:tx>
                <c:strRef>
                  <c:f>'OOH Care-LH'!$BA$38</c:f>
                  <c:strCache>
                    <c:ptCount val="1"/>
                    <c:pt idx="0">
                      <c:v>51%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{C525D233-5C68-47E7-B9BC-9BD009493258}</c15:txfldGUID>
                      <c15:f>'OOH Care-LH'!$BA$38</c15:f>
                      <c15:dlblFieldTableCache>
                        <c:ptCount val="1"/>
                        <c:pt idx="0">
                          <c:v>51%</c:v>
                        </c:pt>
                      </c15:dlblFieldTableCache>
                    </c15:dlblFTEntry>
                  </c15:dlblFieldTable>
                  <c15:showDataLabelsRange val="0"/>
                </c:ext>
                <c:ext xmlns:c16="http://schemas.microsoft.com/office/drawing/2014/chart" uri="{C3380CC4-5D6E-409C-BE32-E72D297353CC}">
                  <c16:uniqueId val="{00000043-EC4E-4CDA-ACB5-6E025107BF7B}"/>
                </c:ext>
              </c:extLst>
            </c:dLbl>
            <c:dLbl>
              <c:idx val="2"/>
              <c:tx>
                <c:strRef>
                  <c:f>'OOH Care-LH'!$BB$38</c:f>
                  <c:strCache>
                    <c:ptCount val="1"/>
                    <c:pt idx="0">
                      <c:v>50%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{E0A34411-1BC4-407C-9A2C-08C2FDDFFC7F}</c15:txfldGUID>
                      <c15:f>'OOH Care-LH'!$BB$38</c15:f>
                      <c15:dlblFieldTableCache>
                        <c:ptCount val="1"/>
                        <c:pt idx="0">
                          <c:v>50%</c:v>
                        </c:pt>
                      </c15:dlblFieldTableCache>
                    </c15:dlblFTEntry>
                  </c15:dlblFieldTable>
                  <c15:showDataLabelsRange val="0"/>
                </c:ext>
                <c:ext xmlns:c16="http://schemas.microsoft.com/office/drawing/2014/chart" uri="{C3380CC4-5D6E-409C-BE32-E72D297353CC}">
                  <c16:uniqueId val="{00000044-EC4E-4CDA-ACB5-6E025107BF7B}"/>
                </c:ext>
              </c:extLst>
            </c:dLbl>
            <c:dLbl>
              <c:idx val="3"/>
              <c:tx>
                <c:strRef>
                  <c:f>'OOH Care-LH'!$BC$38</c:f>
                  <c:strCache>
                    <c:ptCount val="1"/>
                    <c:pt idx="0">
                      <c:v>49%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{09B2FDB8-198F-4CC5-8B15-FB11EA75E10B}</c15:txfldGUID>
                      <c15:f>'OOH Care-LH'!$BC$38</c15:f>
                      <c15:dlblFieldTableCache>
                        <c:ptCount val="1"/>
                        <c:pt idx="0">
                          <c:v>49%</c:v>
                        </c:pt>
                      </c15:dlblFieldTableCache>
                    </c15:dlblFTEntry>
                  </c15:dlblFieldTable>
                  <c15:showDataLabelsRange val="0"/>
                </c:ext>
                <c:ext xmlns:c16="http://schemas.microsoft.com/office/drawing/2014/chart" uri="{C3380CC4-5D6E-409C-BE32-E72D297353CC}">
                  <c16:uniqueId val="{00000045-EC4E-4CDA-ACB5-6E025107BF7B}"/>
                </c:ext>
              </c:extLst>
            </c:dLbl>
            <c:dLbl>
              <c:idx val="4"/>
              <c:tx>
                <c:strRef>
                  <c:f>'OOH Care-LH'!$BD$38</c:f>
                  <c:strCache>
                    <c:ptCount val="1"/>
                    <c:pt idx="0">
                      <c:v>47%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{B9DCFFCF-6D34-468E-837E-1897705F9840}</c15:txfldGUID>
                      <c15:f>'OOH Care-LH'!$BD$38</c15:f>
                      <c15:dlblFieldTableCache>
                        <c:ptCount val="1"/>
                        <c:pt idx="0">
                          <c:v>47%</c:v>
                        </c:pt>
                      </c15:dlblFieldTableCache>
                    </c15:dlblFTEntry>
                  </c15:dlblFieldTable>
                  <c15:showDataLabelsRange val="0"/>
                </c:ext>
                <c:ext xmlns:c16="http://schemas.microsoft.com/office/drawing/2014/chart" uri="{C3380CC4-5D6E-409C-BE32-E72D297353CC}">
                  <c16:uniqueId val="{00000046-EC4E-4CDA-ACB5-6E025107BF7B}"/>
                </c:ext>
              </c:extLst>
            </c:dLbl>
            <c:dLbl>
              <c:idx val="5"/>
              <c:tx>
                <c:strRef>
                  <c:f>'OOH Care-LH'!$BE$38</c:f>
                  <c:strCache>
                    <c:ptCount val="1"/>
                    <c:pt idx="0">
                      <c:v>48%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{9A140529-3903-4AD3-9828-90351C1C7C9C}</c15:txfldGUID>
                      <c15:f>'OOH Care-LH'!$BE$38</c15:f>
                      <c15:dlblFieldTableCache>
                        <c:ptCount val="1"/>
                        <c:pt idx="0">
                          <c:v>48%</c:v>
                        </c:pt>
                      </c15:dlblFieldTableCache>
                    </c15:dlblFTEntry>
                  </c15:dlblFieldTable>
                  <c15:showDataLabelsRange val="0"/>
                </c:ext>
                <c:ext xmlns:c16="http://schemas.microsoft.com/office/drawing/2014/chart" uri="{C3380CC4-5D6E-409C-BE32-E72D297353CC}">
                  <c16:uniqueId val="{00000047-EC4E-4CDA-ACB5-6E025107BF7B}"/>
                </c:ext>
              </c:extLst>
            </c:dLbl>
            <c:dLbl>
              <c:idx val="6"/>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EC4E-4CDA-ACB5-6E025107BF7B}"/>
                </c:ext>
              </c:extLst>
            </c:dLbl>
            <c:dLbl>
              <c:idx val="7"/>
              <c:tx>
                <c:rich>
                  <a:bodyPr/>
                  <a:lstStyle/>
                  <a:p>
                    <a:r>
                      <a:rPr lang="en-US"/>
                      <a:t>59%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EC4E-4CDA-ACB5-6E025107BF7B}"/>
                </c:ext>
              </c:extLst>
            </c:dLbl>
            <c:dLbl>
              <c:idx val="8"/>
              <c:tx>
                <c:rich>
                  <a:bodyPr/>
                  <a:lstStyle/>
                  <a:p>
                    <a:r>
                      <a:rPr lang="en-US"/>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EC4E-4CDA-ACB5-6E025107BF7B}"/>
                </c:ext>
              </c:extLst>
            </c:dLbl>
            <c:dLbl>
              <c:idx val="9"/>
              <c:tx>
                <c:rich>
                  <a:bodyPr/>
                  <a:lstStyle/>
                  <a:p>
                    <a:r>
                      <a:rPr lang="en-US"/>
                      <a:t>65%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EC4E-4CDA-ACB5-6E025107BF7B}"/>
                </c:ext>
              </c:extLst>
            </c:dLbl>
            <c:dLbl>
              <c:idx val="10"/>
              <c:tx>
                <c:rich>
                  <a:bodyPr/>
                  <a:lstStyle/>
                  <a:p>
                    <a:r>
                      <a:rPr lang="en-US"/>
                      <a:t>67%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EC4E-4CDA-ACB5-6E025107BF7B}"/>
                </c:ext>
              </c:extLst>
            </c:dLbl>
            <c:dLbl>
              <c:idx val="11"/>
              <c:tx>
                <c:rich>
                  <a:bodyPr/>
                  <a:lstStyle/>
                  <a:p>
                    <a:r>
                      <a:rPr lang="en-US"/>
                      <a:t>68%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EC4E-4CDA-ACB5-6E025107BF7B}"/>
                </c:ext>
              </c:extLst>
            </c:dLbl>
            <c:dLbl>
              <c:idx val="12"/>
              <c:tx>
                <c:rich>
                  <a:bodyPr/>
                  <a:lstStyle/>
                  <a:p>
                    <a:r>
                      <a:rPr lang="en-US"/>
                      <a:t>68%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EC4E-4CDA-ACB5-6E025107BF7B}"/>
                </c:ext>
              </c:extLst>
            </c:dLbl>
            <c:dLbl>
              <c:idx val="13"/>
              <c:tx>
                <c:rich>
                  <a:bodyPr/>
                  <a:lstStyle/>
                  <a:p>
                    <a:r>
                      <a:rPr lang="en-US"/>
                      <a:t>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EC4E-4CDA-ACB5-6E025107BF7B}"/>
                </c:ext>
              </c:extLst>
            </c:dLbl>
            <c:dLbl>
              <c:idx val="14"/>
              <c:tx>
                <c:rich>
                  <a:bodyPr/>
                  <a:lstStyle/>
                  <a:p>
                    <a:r>
                      <a:rPr lang="en-US"/>
                      <a:t>67%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EC4E-4CDA-ACB5-6E025107BF7B}"/>
                </c:ext>
              </c:extLst>
            </c:dLbl>
            <c:dLbl>
              <c:idx val="15"/>
              <c:tx>
                <c:rich>
                  <a:bodyPr/>
                  <a:lstStyle/>
                  <a:p>
                    <a:r>
                      <a:rPr lang="en-US"/>
                      <a:t>67%</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51-EC4E-4CDA-ACB5-6E025107BF7B}"/>
                </c:ext>
              </c:extLst>
            </c:dLbl>
            <c:dLbl>
              <c:idx val="16"/>
              <c:tx>
                <c:rich>
                  <a:bodyPr/>
                  <a:lstStyle/>
                  <a:p>
                    <a:r>
                      <a:rPr lang="en-US"/>
                      <a:t>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EC4E-4CDA-ACB5-6E025107BF7B}"/>
                </c:ext>
              </c:extLst>
            </c:dLbl>
            <c:dLbl>
              <c:idx val="17"/>
              <c:tx>
                <c:rich>
                  <a:bodyPr/>
                  <a:lstStyle/>
                  <a:p>
                    <a:r>
                      <a:rPr lang="en-US"/>
                      <a:t>66%</a:t>
                    </a:r>
                  </a:p>
                </c:rich>
              </c:tx>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53-EC4E-4CDA-ACB5-6E025107BF7B}"/>
                </c:ext>
              </c:extLst>
            </c:dLbl>
            <c:dLbl>
              <c:idx val="20"/>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EC4E-4CDA-ACB5-6E025107BF7B}"/>
                </c:ext>
              </c:extLst>
            </c:dLbl>
            <c:dLbl>
              <c:idx val="21"/>
              <c:tx>
                <c:strRef>
                  <c:f>'OOH Care-LH'!$BE$38</c:f>
                  <c:strCache>
                    <c:ptCount val="1"/>
                    <c:pt idx="0">
                      <c:v>48%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{2990BB33-B3D7-40EE-BEE6-052FDDA27C83}</c15:txfldGUID>
                      <c15:f>'OOH Care-LH'!$BE$38</c15:f>
                      <c15:dlblFieldTableCache>
                        <c:ptCount val="1"/>
                        <c:pt idx="0">
                          <c:v>48%</c:v>
                        </c:pt>
                      </c15:dlblFieldTableCache>
                    </c15:dlblFTEntry>
                  </c15:dlblFieldTable>
                  <c15:showDataLabelsRange val="0"/>
                </c:ext>
                <c:ext xmlns:c16="http://schemas.microsoft.com/office/drawing/2014/chart" uri="{C3380CC4-5D6E-409C-BE32-E72D297353CC}">
                  <c16:uniqueId val="{00000055-EC4E-4CDA-ACB5-6E025107BF7B}"/>
                </c:ext>
              </c:extLst>
            </c:dLbl>
            <c:dLbl>
              <c:idx val="22"/>
              <c:tx>
                <c:strRef>
                  <c:f>'OOH Care-LH'!$BP$38</c:f>
                  <c:strCache>
                    <c:ptCount val="1"/>
                    <c:pt idx="0">
                      <c:v>66%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{B7C14A6D-280E-4437-A706-30D9644B839C}</c15:txfldGUID>
                      <c15:f>'OOH Care-LH'!$BP$38</c15:f>
                      <c15:dlblFieldTableCache>
                        <c:ptCount val="1"/>
                        <c:pt idx="0">
                          <c:v>66%</c:v>
                        </c:pt>
                      </c15:dlblFieldTableCache>
                    </c15:dlblFTEntry>
                  </c15:dlblFieldTable>
                  <c15:showDataLabelsRange val="0"/>
                </c:ext>
                <c:ext xmlns:c16="http://schemas.microsoft.com/office/drawing/2014/chart" uri="{C3380CC4-5D6E-409C-BE32-E72D297353CC}">
                  <c16:uniqueId val="{00000056-EC4E-4CDA-ACB5-6E025107BF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Care-LH'!$AV$32:$BP$32</c:f>
              <c:numCache>
                <c:formatCode>General</c:formatCode>
                <c:ptCount val="18"/>
                <c:pt idx="0">
                  <c:v>601</c:v>
                </c:pt>
                <c:pt idx="1">
                  <c:v>593</c:v>
                </c:pt>
                <c:pt idx="2">
                  <c:v>579</c:v>
                </c:pt>
                <c:pt idx="3">
                  <c:v>577</c:v>
                </c:pt>
                <c:pt idx="4">
                  <c:v>588</c:v>
                </c:pt>
                <c:pt idx="5">
                  <c:v>543</c:v>
                </c:pt>
                <c:pt idx="6">
                  <c:v>563</c:v>
                </c:pt>
                <c:pt idx="7">
                  <c:v>555</c:v>
                </c:pt>
                <c:pt idx="8">
                  <c:v>599</c:v>
                </c:pt>
                <c:pt idx="9">
                  <c:v>603</c:v>
                </c:pt>
                <c:pt idx="10">
                  <c:v>637</c:v>
                </c:pt>
                <c:pt idx="11">
                  <c:v>637</c:v>
                </c:pt>
                <c:pt idx="12">
                  <c:v>634</c:v>
                </c:pt>
                <c:pt idx="13">
                  <c:v>611</c:v>
                </c:pt>
                <c:pt idx="14">
                  <c:v>615</c:v>
                </c:pt>
                <c:pt idx="15">
                  <c:v>620</c:v>
                </c:pt>
                <c:pt idx="16">
                  <c:v>628</c:v>
                </c:pt>
                <c:pt idx="17">
                  <c:v>627</c:v>
                </c:pt>
              </c:numCache>
              <c:extLst/>
            </c:numRef>
          </c:val>
          <c:extLst>
            <c:ext xmlns:c16="http://schemas.microsoft.com/office/drawing/2014/chart" uri="{C3380CC4-5D6E-409C-BE32-E72D297353CC}">
              <c16:uniqueId val="{00000057-EC4E-4CDA-ACB5-6E025107BF7B}"/>
            </c:ext>
          </c:extLst>
        </c:ser>
        <c:ser>
          <c:idx val="1"/>
          <c:order val="5"/>
          <c:tx>
            <c:strRef>
              <c:f>'OOH Care-LH'!$A$33</c:f>
              <c:strCache>
                <c:ptCount val="1"/>
                <c:pt idx="0">
                  <c:v>    Other</c:v>
                </c:pt>
              </c:strCache>
            </c:strRef>
          </c:tx>
          <c:spPr>
            <a:solidFill>
              <a:schemeClr val="accent2"/>
            </a:solidFill>
            <a:ln>
              <a:noFill/>
            </a:ln>
            <a:effectLst/>
          </c:spPr>
          <c:invertIfNegative val="0"/>
          <c:dLbls>
            <c:dLbl>
              <c:idx val="0"/>
              <c:tx>
                <c:strRef>
                  <c:f>'OOH Care-LH'!$AZ$39</c:f>
                  <c:strCache>
                    <c:ptCount val="1"/>
                    <c:pt idx="0">
                      <c:v>10%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{BCFBC136-4CF4-4A14-A2C9-32B5DE315975}</c15:txfldGUID>
                      <c15:f>'OOH Care-LH'!$AZ$39</c15:f>
                      <c15:dlblFieldTableCache>
                        <c:ptCount val="1"/>
                        <c:pt idx="0">
                          <c:v>10%</c:v>
                        </c:pt>
                      </c15:dlblFieldTableCache>
                    </c15:dlblFTEntry>
                  </c15:dlblFieldTable>
                  <c15:showDataLabelsRange val="0"/>
                </c:ext>
                <c:ext xmlns:c16="http://schemas.microsoft.com/office/drawing/2014/chart" uri="{C3380CC4-5D6E-409C-BE32-E72D297353CC}">
                  <c16:uniqueId val="{00000058-EC4E-4CDA-ACB5-6E025107BF7B}"/>
                </c:ext>
              </c:extLst>
            </c:dLbl>
            <c:dLbl>
              <c:idx val="1"/>
              <c:tx>
                <c:strRef>
                  <c:f>'OOH Care-LH'!$BA$39</c:f>
                  <c:strCache>
                    <c:ptCount val="1"/>
                    <c:pt idx="0">
                      <c:v>11%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{271CD1D3-ACFC-4DD5-9FD4-5A5B014F6C64}</c15:txfldGUID>
                      <c15:f>'OOH Care-LH'!$BA$39</c15:f>
                      <c15:dlblFieldTableCache>
                        <c:ptCount val="1"/>
                        <c:pt idx="0">
                          <c:v>11%</c:v>
                        </c:pt>
                      </c15:dlblFieldTableCache>
                    </c15:dlblFTEntry>
                  </c15:dlblFieldTable>
                  <c15:showDataLabelsRange val="0"/>
                </c:ext>
                <c:ext xmlns:c16="http://schemas.microsoft.com/office/drawing/2014/chart" uri="{C3380CC4-5D6E-409C-BE32-E72D297353CC}">
                  <c16:uniqueId val="{00000059-EC4E-4CDA-ACB5-6E025107BF7B}"/>
                </c:ext>
              </c:extLst>
            </c:dLbl>
            <c:dLbl>
              <c:idx val="2"/>
              <c:tx>
                <c:strRef>
                  <c:f>'OOH Care-LH'!$BB$39</c:f>
                  <c:strCache>
                    <c:ptCount val="1"/>
                    <c:pt idx="0">
                      <c:v>12%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{AB4C4780-73ED-4C24-A908-902B58DA4341}</c15:txfldGUID>
                      <c15:f>'OOH Care-LH'!$BB$39</c15:f>
                      <c15:dlblFieldTableCache>
                        <c:ptCount val="1"/>
                        <c:pt idx="0">
                          <c:v>12%</c:v>
                        </c:pt>
                      </c15:dlblFieldTableCache>
                    </c15:dlblFTEntry>
                  </c15:dlblFieldTable>
                  <c15:showDataLabelsRange val="0"/>
                </c:ext>
                <c:ext xmlns:c16="http://schemas.microsoft.com/office/drawing/2014/chart" uri="{C3380CC4-5D6E-409C-BE32-E72D297353CC}">
                  <c16:uniqueId val="{0000005A-EC4E-4CDA-ACB5-6E025107BF7B}"/>
                </c:ext>
              </c:extLst>
            </c:dLbl>
            <c:dLbl>
              <c:idx val="3"/>
              <c:tx>
                <c:strRef>
                  <c:f>'OOH Care-LH'!$BC$39</c:f>
                  <c:strCache>
                    <c:ptCount val="1"/>
                    <c:pt idx="0">
                      <c:v>12%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{CD20908A-93F5-4EB5-A4B0-946A18EA6AA4}</c15:txfldGUID>
                      <c15:f>'OOH Care-LH'!$BC$39</c15:f>
                      <c15:dlblFieldTableCache>
                        <c:ptCount val="1"/>
                        <c:pt idx="0">
                          <c:v>12%</c:v>
                        </c:pt>
                      </c15:dlblFieldTableCache>
                    </c15:dlblFTEntry>
                  </c15:dlblFieldTable>
                  <c15:showDataLabelsRange val="0"/>
                </c:ext>
                <c:ext xmlns:c16="http://schemas.microsoft.com/office/drawing/2014/chart" uri="{C3380CC4-5D6E-409C-BE32-E72D297353CC}">
                  <c16:uniqueId val="{0000005B-EC4E-4CDA-ACB5-6E025107BF7B}"/>
                </c:ext>
              </c:extLst>
            </c:dLbl>
            <c:dLbl>
              <c:idx val="4"/>
              <c:tx>
                <c:strRef>
                  <c:f>'OOH Care-LH'!$BD$39</c:f>
                  <c:strCache>
                    <c:ptCount val="1"/>
                    <c:pt idx="0">
                      <c:v>11%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{F672FA52-1F0F-4D14-9D67-D6C5101DCD13}</c15:txfldGUID>
                      <c15:f>'OOH Care-LH'!$BD$39</c15:f>
                      <c15:dlblFieldTableCache>
                        <c:ptCount val="1"/>
                        <c:pt idx="0">
                          <c:v>11%</c:v>
                        </c:pt>
                      </c15:dlblFieldTableCache>
                    </c15:dlblFTEntry>
                  </c15:dlblFieldTable>
                  <c15:showDataLabelsRange val="0"/>
                </c:ext>
                <c:ext xmlns:c16="http://schemas.microsoft.com/office/drawing/2014/chart" uri="{C3380CC4-5D6E-409C-BE32-E72D297353CC}">
                  <c16:uniqueId val="{0000005C-EC4E-4CDA-ACB5-6E025107BF7B}"/>
                </c:ext>
              </c:extLst>
            </c:dLbl>
            <c:dLbl>
              <c:idx val="5"/>
              <c:tx>
                <c:strRef>
                  <c:f>'OOH Care-LH'!$BE$39</c:f>
                  <c:strCache>
                    <c:ptCount val="1"/>
                    <c:pt idx="0">
                      <c:v>11%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{EE0926DB-FA03-460F-9ABF-AAF9616A04BD}</c15:txfldGUID>
                      <c15:f>'OOH Care-LH'!$BE$39</c15:f>
                      <c15:dlblFieldTableCache>
                        <c:ptCount val="1"/>
                        <c:pt idx="0">
                          <c:v>11%</c:v>
                        </c:pt>
                      </c15:dlblFieldTableCache>
                    </c15:dlblFTEntry>
                  </c15:dlblFieldTable>
                  <c15:showDataLabelsRange val="0"/>
                </c:ext>
                <c:ext xmlns:c16="http://schemas.microsoft.com/office/drawing/2014/chart" uri="{C3380CC4-5D6E-409C-BE32-E72D297353CC}">
                  <c16:uniqueId val="{0000005D-EC4E-4CDA-ACB5-6E025107BF7B}"/>
                </c:ext>
              </c:extLst>
            </c:dLbl>
            <c:dLbl>
              <c:idx val="6"/>
              <c:tx>
                <c:strRef>
                  <c:f>'OOH Care-LH'!$BF$39</c:f>
                  <c:strCache>
                    <c:ptCount val="1"/>
                    <c:pt idx="0">
                      <c:v>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{C4FA6C80-F79F-498A-9025-9A588E95E15E}</c15:txfldGUID>
                      <c15:f>'OOH Care-LH'!$BF$39</c15:f>
                      <c15:dlblFieldTableCache>
                        <c:ptCount val="1"/>
                        <c:pt idx="0">
                          <c:v>6%</c:v>
                        </c:pt>
                      </c15:dlblFieldTableCache>
                    </c15:dlblFTEntry>
                  </c15:dlblFieldTable>
                  <c15:showDataLabelsRange val="0"/>
                </c:ext>
                <c:ext xmlns:c16="http://schemas.microsoft.com/office/drawing/2014/chart" uri="{C3380CC4-5D6E-409C-BE32-E72D297353CC}">
                  <c16:uniqueId val="{0000005E-EC4E-4CDA-ACB5-6E025107BF7B}"/>
                </c:ext>
              </c:extLst>
            </c:dLbl>
            <c:dLbl>
              <c:idx val="7"/>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EC4E-4CDA-ACB5-6E025107BF7B}"/>
                </c:ext>
              </c:extLst>
            </c:dLbl>
            <c:dLbl>
              <c:idx val="8"/>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EC4E-4CDA-ACB5-6E025107BF7B}"/>
                </c:ext>
              </c:extLst>
            </c:dLbl>
            <c:dLbl>
              <c:idx val="9"/>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EC4E-4CDA-ACB5-6E025107BF7B}"/>
                </c:ext>
              </c:extLst>
            </c:dLbl>
            <c:dLbl>
              <c:idx val="1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EC4E-4CDA-ACB5-6E025107BF7B}"/>
                </c:ext>
              </c:extLst>
            </c:dLbl>
            <c:dLbl>
              <c:idx val="11"/>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EC4E-4CDA-ACB5-6E025107BF7B}"/>
                </c:ext>
              </c:extLst>
            </c:dLbl>
            <c:dLbl>
              <c:idx val="12"/>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EC4E-4CDA-ACB5-6E025107BF7B}"/>
                </c:ext>
              </c:extLst>
            </c:dLbl>
            <c:dLbl>
              <c:idx val="1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EC4E-4CDA-ACB5-6E025107BF7B}"/>
                </c:ext>
              </c:extLst>
            </c:dLbl>
            <c:dLbl>
              <c:idx val="14"/>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EC4E-4CDA-ACB5-6E025107BF7B}"/>
                </c:ext>
              </c:extLst>
            </c:dLbl>
            <c:dLbl>
              <c:idx val="15"/>
              <c:tx>
                <c:rich>
                  <a:bodyPr/>
                  <a:lstStyle/>
                  <a:p>
                    <a:r>
                      <a:rPr lang="en-US"/>
                      <a:t>2%</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7-EC4E-4CDA-ACB5-6E025107BF7B}"/>
                </c:ext>
              </c:extLst>
            </c:dLbl>
            <c:dLbl>
              <c:idx val="16"/>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EC4E-4CDA-ACB5-6E025107BF7B}"/>
                </c:ext>
              </c:extLst>
            </c:dLbl>
            <c:dLbl>
              <c:idx val="17"/>
              <c:tx>
                <c:rich>
                  <a:bodyPr/>
                  <a:lstStyle/>
                  <a:p>
                    <a:r>
                      <a:rPr lang="en-US"/>
                      <a:t>3%</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EC4E-4CDA-ACB5-6E025107BF7B}"/>
                </c:ext>
              </c:extLst>
            </c:dLbl>
            <c:dLbl>
              <c:idx val="20"/>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EC4E-4CDA-ACB5-6E025107BF7B}"/>
                </c:ext>
              </c:extLst>
            </c:dLbl>
            <c:dLbl>
              <c:idx val="21"/>
              <c:tx>
                <c:strRef>
                  <c:f>'OOH Care-LH'!$BE$39</c:f>
                  <c:strCache>
                    <c:ptCount val="1"/>
                    <c:pt idx="0">
                      <c:v>11%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{75171213-F9DB-4F82-BDD8-2B3B5DD5937E}</c15:txfldGUID>
                      <c15:f>'OOH Care-LH'!$BE$39</c15:f>
                      <c15:dlblFieldTableCache>
                        <c:ptCount val="1"/>
                        <c:pt idx="0">
                          <c:v>11%</c:v>
                        </c:pt>
                      </c15:dlblFieldTableCache>
                    </c15:dlblFTEntry>
                  </c15:dlblFieldTable>
                  <c15:showDataLabelsRange val="0"/>
                </c:ext>
                <c:ext xmlns:c16="http://schemas.microsoft.com/office/drawing/2014/chart" uri="{C3380CC4-5D6E-409C-BE32-E72D297353CC}">
                  <c16:uniqueId val="{0000006B-EC4E-4CDA-ACB5-6E025107BF7B}"/>
                </c:ext>
              </c:extLst>
            </c:dLbl>
            <c:dLbl>
              <c:idx val="22"/>
              <c:tx>
                <c:strRef>
                  <c:f>'OOH Care-LH'!$BP$39</c:f>
                  <c:strCache>
                    <c:ptCount val="1"/>
                    <c:pt idx="0">
                      <c:v>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{3717314C-B6E6-4A84-9F4C-B2A7D84CA3B5}</c15:txfldGUID>
                      <c15:f>'OOH Care-LH'!$BP$39</c15:f>
                      <c15:dlblFieldTableCache>
                        <c:ptCount val="1"/>
                        <c:pt idx="0">
                          <c:v>3%</c:v>
                        </c:pt>
                      </c15:dlblFieldTableCache>
                    </c15:dlblFTEntry>
                  </c15:dlblFieldTable>
                  <c15:showDataLabelsRange val="0"/>
                </c:ext>
                <c:ext xmlns:c16="http://schemas.microsoft.com/office/drawing/2014/chart" uri="{C3380CC4-5D6E-409C-BE32-E72D297353CC}">
                  <c16:uniqueId val="{0000006C-EC4E-4CDA-ACB5-6E025107BF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Care-LH'!$AV$33:$BP$33</c:f>
              <c:numCache>
                <c:formatCode>General</c:formatCode>
                <c:ptCount val="18"/>
                <c:pt idx="0">
                  <c:v>97</c:v>
                </c:pt>
                <c:pt idx="1">
                  <c:v>114</c:v>
                </c:pt>
                <c:pt idx="2">
                  <c:v>125</c:v>
                </c:pt>
                <c:pt idx="3">
                  <c:v>134</c:v>
                </c:pt>
                <c:pt idx="4">
                  <c:v>140</c:v>
                </c:pt>
                <c:pt idx="5">
                  <c:v>126</c:v>
                </c:pt>
                <c:pt idx="6">
                  <c:v>130</c:v>
                </c:pt>
                <c:pt idx="7">
                  <c:v>59</c:v>
                </c:pt>
                <c:pt idx="8">
                  <c:v>47</c:v>
                </c:pt>
                <c:pt idx="9">
                  <c:v>42</c:v>
                </c:pt>
                <c:pt idx="10">
                  <c:v>25</c:v>
                </c:pt>
                <c:pt idx="11">
                  <c:v>20</c:v>
                </c:pt>
                <c:pt idx="12">
                  <c:v>20</c:v>
                </c:pt>
                <c:pt idx="13">
                  <c:v>22</c:v>
                </c:pt>
                <c:pt idx="14">
                  <c:v>23</c:v>
                </c:pt>
                <c:pt idx="15">
                  <c:v>20</c:v>
                </c:pt>
                <c:pt idx="16">
                  <c:v>26</c:v>
                </c:pt>
                <c:pt idx="17">
                  <c:v>26</c:v>
                </c:pt>
              </c:numCache>
              <c:extLst/>
            </c:numRef>
          </c:val>
          <c:extLst>
            <c:ext xmlns:c16="http://schemas.microsoft.com/office/drawing/2014/chart" uri="{C3380CC4-5D6E-409C-BE32-E72D297353CC}">
              <c16:uniqueId val="{0000006D-EC4E-4CDA-ACB5-6E025107BF7B}"/>
            </c:ext>
          </c:extLst>
        </c:ser>
        <c:dLbls>
          <c:showLegendKey val="0"/>
          <c:showVal val="0"/>
          <c:showCatName val="0"/>
          <c:showSerName val="0"/>
          <c:showPercent val="0"/>
          <c:showBubbleSize val="0"/>
        </c:dLbls>
        <c:gapWidth val="65"/>
        <c:overlap val="100"/>
        <c:axId val="596594112"/>
        <c:axId val="596587880"/>
      </c:barChart>
      <c:lineChart>
        <c:grouping val="standard"/>
        <c:varyColors val="0"/>
        <c:ser>
          <c:idx val="5"/>
          <c:order val="0"/>
          <c:tx>
            <c:strRef>
              <c:f>'OOH Care-LH'!$A$28</c:f>
              <c:strCache>
                <c:ptCount val="1"/>
                <c:pt idx="0">
                  <c:v>Total in Out-of-Home Care</c:v>
                </c:pt>
              </c:strCache>
            </c:strRef>
          </c:tx>
          <c:spPr>
            <a:ln w="0" cap="rnd">
              <a:solidFill>
                <a:schemeClr val="bg1">
                  <a:alpha val="0"/>
                </a:schemeClr>
              </a:solidFill>
              <a:round/>
            </a:ln>
            <a:effectLst/>
          </c:spPr>
          <c:marker>
            <c:symbol val="none"/>
          </c:marker>
          <c:cat>
            <c:strRef>
              <c:f>'OOH Care-LH'!$AU$27:$BP$27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Care-LH'!$AU$28:$BP$28</c:f>
              <c:numCache>
                <c:formatCode>_(* #,##0_);_(* \(#,##0\);_(* "-"??_);_(@_)</c:formatCode>
                <c:ptCount val="18"/>
                <c:pt idx="0">
                  <c:v>1088</c:v>
                </c:pt>
                <c:pt idx="1">
                  <c:v>1107</c:v>
                </c:pt>
                <c:pt idx="2">
                  <c:v>1128</c:v>
                </c:pt>
                <c:pt idx="3">
                  <c:v>1160</c:v>
                </c:pt>
                <c:pt idx="4">
                  <c:v>1197</c:v>
                </c:pt>
                <c:pt idx="5">
                  <c:v>1149</c:v>
                </c:pt>
                <c:pt idx="6">
                  <c:v>1169</c:v>
                </c:pt>
                <c:pt idx="7">
                  <c:v>999</c:v>
                </c:pt>
                <c:pt idx="8">
                  <c:v>1007</c:v>
                </c:pt>
                <c:pt idx="9">
                  <c:v>985</c:v>
                </c:pt>
                <c:pt idx="10">
                  <c:v>974</c:v>
                </c:pt>
                <c:pt idx="11">
                  <c:v>940</c:v>
                </c:pt>
                <c:pt idx="12">
                  <c:v>936</c:v>
                </c:pt>
                <c:pt idx="13">
                  <c:v>932</c:v>
                </c:pt>
                <c:pt idx="14">
                  <c:v>924</c:v>
                </c:pt>
                <c:pt idx="15">
                  <c:v>922</c:v>
                </c:pt>
                <c:pt idx="16">
                  <c:v>949</c:v>
                </c:pt>
                <c:pt idx="17">
                  <c:v>951</c:v>
                </c:pt>
              </c:numCache>
              <c:extLst/>
            </c:numRef>
          </c:val>
          <c:smooth val="0"/>
          <c:extLst xmlns:c15="http://schemas.microsoft.com/office/drawing/2012/chart">
            <c:ext xmlns:c16="http://schemas.microsoft.com/office/drawing/2014/chart" uri="{C3380CC4-5D6E-409C-BE32-E72D297353CC}">
              <c16:uniqueId val="{0000006E-EC4E-4CDA-ACB5-6E025107BF7B}"/>
            </c:ext>
          </c:extLst>
        </c:ser>
        <c:dLbls>
          <c:showLegendKey val="0"/>
          <c:showVal val="0"/>
          <c:showCatName val="0"/>
          <c:showSerName val="0"/>
          <c:showPercent val="0"/>
          <c:showBubbleSize val="0"/>
        </c:dLbls>
        <c:marker val="1"/>
        <c:smooth val="0"/>
        <c:axId val="596594112"/>
        <c:axId val="596587880"/>
      </c:lineChart>
      <c:catAx>
        <c:axId val="596594112"/>
        <c:scaling>
          <c:orientation val="minMax"/>
        </c:scaling>
        <c:delete val="1"/>
        <c:axPos val="b"/>
        <c:numFmt formatCode="General" sourceLinked="1"/>
        <c:majorTickMark val="out"/>
        <c:minorTickMark val="none"/>
        <c:tickLblPos val="nextTo"/>
        <c:crossAx val="596587880"/>
        <c:crosses val="autoZero"/>
        <c:auto val="0"/>
        <c:lblAlgn val="ctr"/>
        <c:lblOffset val="100"/>
        <c:noMultiLvlLbl val="0"/>
      </c:catAx>
      <c:valAx>
        <c:axId val="5965878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59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70519480144485E-2"/>
          <c:y val="4.6655448310896623E-2"/>
          <c:w val="0.92050032898461187"/>
          <c:h val="0.78468165996417827"/>
        </c:manualLayout>
      </c:layout>
      <c:barChart>
        <c:barDir val="col"/>
        <c:grouping val="clustered"/>
        <c:varyColors val="0"/>
        <c:ser>
          <c:idx val="0"/>
          <c:order val="0"/>
          <c:tx>
            <c:strRef>
              <c:f>'Attrition-LH'!$B$3</c:f>
              <c:strCache>
                <c:ptCount val="1"/>
                <c:pt idx="0">
                  <c:v>Losses</c:v>
                </c:pt>
              </c:strCache>
            </c:strRef>
          </c:tx>
          <c:spPr>
            <a:solidFill>
              <a:schemeClr val="accent1"/>
            </a:solidFill>
            <a:ln w="12700">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'Attrition-LH'!$A$65:$A$89</c:f>
              <c:numCache>
                <c:formatCode>mmm\ yyyy</c:formatCode>
                <c:ptCount val="25"/>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numCache>
            </c:numRef>
          </c:cat>
          <c:val>
            <c:numRef>
              <c:f>'Attrition-LH'!$B$65:$B$89</c:f>
              <c:numCache>
                <c:formatCode>General</c:formatCode>
                <c:ptCount val="25"/>
                <c:pt idx="0">
                  <c:v>67</c:v>
                </c:pt>
                <c:pt idx="1">
                  <c:v>84</c:v>
                </c:pt>
                <c:pt idx="2">
                  <c:v>79</c:v>
                </c:pt>
                <c:pt idx="3">
                  <c:v>53</c:v>
                </c:pt>
                <c:pt idx="4">
                  <c:v>72</c:v>
                </c:pt>
                <c:pt idx="5">
                  <c:v>72</c:v>
                </c:pt>
                <c:pt idx="6">
                  <c:v>52</c:v>
                </c:pt>
                <c:pt idx="7">
                  <c:v>72</c:v>
                </c:pt>
                <c:pt idx="8">
                  <c:v>101</c:v>
                </c:pt>
                <c:pt idx="9">
                  <c:v>82</c:v>
                </c:pt>
                <c:pt idx="10">
                  <c:v>99</c:v>
                </c:pt>
                <c:pt idx="11">
                  <c:v>104</c:v>
                </c:pt>
                <c:pt idx="12">
                  <c:v>67</c:v>
                </c:pt>
                <c:pt idx="13">
                  <c:v>83</c:v>
                </c:pt>
                <c:pt idx="14">
                  <c:v>106</c:v>
                </c:pt>
                <c:pt idx="15">
                  <c:v>81</c:v>
                </c:pt>
                <c:pt idx="16">
                  <c:v>104</c:v>
                </c:pt>
                <c:pt idx="17">
                  <c:v>78</c:v>
                </c:pt>
                <c:pt idx="18">
                  <c:v>69</c:v>
                </c:pt>
                <c:pt idx="19">
                  <c:v>99</c:v>
                </c:pt>
                <c:pt idx="20">
                  <c:v>91</c:v>
                </c:pt>
                <c:pt idx="21">
                  <c:v>100</c:v>
                </c:pt>
                <c:pt idx="22">
                  <c:v>89</c:v>
                </c:pt>
                <c:pt idx="23">
                  <c:v>72</c:v>
                </c:pt>
                <c:pt idx="24">
                  <c:v>68</c:v>
                </c:pt>
              </c:numCache>
            </c:numRef>
          </c:val>
          <c:extLst>
            <c:ext xmlns:c16="http://schemas.microsoft.com/office/drawing/2014/chart" uri="{C3380CC4-5D6E-409C-BE32-E72D297353CC}">
              <c16:uniqueId val="{00000000-B02D-4ADE-9D2E-8F737D6627DB}"/>
            </c:ext>
          </c:extLst>
        </c:ser>
        <c:ser>
          <c:idx val="1"/>
          <c:order val="1"/>
          <c:tx>
            <c:strRef>
              <c:f>'Attrition-LH'!$C$3</c:f>
              <c:strCache>
                <c:ptCount val="1"/>
                <c:pt idx="0">
                  <c:v>ActiveStaff</c:v>
                </c:pt>
              </c:strCache>
            </c:strRef>
          </c:tx>
          <c:spPr>
            <a:solidFill>
              <a:schemeClr val="accent2"/>
            </a:solidFill>
            <a:ln>
              <a:noFill/>
            </a:ln>
            <a:effectLst/>
          </c:spPr>
          <c:invertIfNegative val="0"/>
          <c:cat>
            <c:numRef>
              <c:f>'Attrition-LH'!$A$65:$A$89</c:f>
              <c:numCache>
                <c:formatCode>mmm\ yyyy</c:formatCode>
                <c:ptCount val="25"/>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numCache>
            </c:numRef>
          </c:cat>
          <c:val>
            <c:numRef>
              <c:f>'Attrition-LH'!$C$65:$C$89</c:f>
            </c:numRef>
          </c:val>
          <c:extLst>
            <c:ext xmlns:c16="http://schemas.microsoft.com/office/drawing/2014/chart" uri="{C3380CC4-5D6E-409C-BE32-E72D297353CC}">
              <c16:uniqueId val="{00000001-B02D-4ADE-9D2E-8F737D6627DB}"/>
            </c:ext>
          </c:extLst>
        </c:ser>
        <c:dLbls>
          <c:showLegendKey val="0"/>
          <c:showVal val="0"/>
          <c:showCatName val="0"/>
          <c:showSerName val="0"/>
          <c:showPercent val="0"/>
          <c:showBubbleSize val="0"/>
        </c:dLbls>
        <c:gapWidth val="69"/>
        <c:overlap val="7"/>
        <c:axId val="1342218768"/>
        <c:axId val="1342222048"/>
      </c:barChart>
      <c:lineChart>
        <c:grouping val="standard"/>
        <c:varyColors val="0"/>
        <c:ser>
          <c:idx val="2"/>
          <c:order val="2"/>
          <c:tx>
            <c:strRef>
              <c:f>'Attrition-LH'!$D$3</c:f>
              <c:strCache>
                <c:ptCount val="1"/>
                <c:pt idx="0">
                  <c:v>Loss %</c:v>
                </c:pt>
              </c:strCache>
            </c:strRef>
          </c:tx>
          <c:spPr>
            <a:ln w="28575" cap="rnd">
              <a:solidFill>
                <a:schemeClr val="accent2"/>
              </a:solidFill>
              <a:round/>
            </a:ln>
            <a:effectLst/>
          </c:spPr>
          <c:marker>
            <c:symbol val="diamond"/>
            <c:size val="5"/>
            <c:spPr>
              <a:solidFill>
                <a:schemeClr val="accent2">
                  <a:lumMod val="75000"/>
                </a:schemeClr>
              </a:solidFill>
              <a:ln w="19050">
                <a:solidFill>
                  <a:schemeClr val="accent2">
                    <a:lumMod val="75000"/>
                  </a:schemeClr>
                </a:solidFill>
              </a:ln>
              <a:effectLst/>
            </c:spPr>
          </c:marker>
          <c:dLbls>
            <c:dLbl>
              <c:idx val="0"/>
              <c:layout>
                <c:manualLayout>
                  <c:x val="-3.4774177206078893E-2"/>
                  <c:y val="-5.3399961337838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2D-4ADE-9D2E-8F737D6627DB}"/>
                </c:ext>
              </c:extLst>
            </c:dLbl>
            <c:dLbl>
              <c:idx val="1"/>
              <c:layout>
                <c:manualLayout>
                  <c:x val="-2.4521752691431684E-2"/>
                  <c:y val="-4.7403504626242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2D-4ADE-9D2E-8F737D6627D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'Attrition-LH'!$A$65:$A$89</c:f>
              <c:numCache>
                <c:formatCode>mmm\ yyyy</c:formatCode>
                <c:ptCount val="25"/>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numCache>
            </c:numRef>
          </c:cat>
          <c:val>
            <c:numRef>
              <c:f>'Attrition-LH'!$D$65:$D$89</c:f>
              <c:numCache>
                <c:formatCode>0.00%</c:formatCode>
                <c:ptCount val="25"/>
                <c:pt idx="0">
                  <c:v>2.4048815506101939E-2</c:v>
                </c:pt>
                <c:pt idx="1">
                  <c:v>3.0578813250819074E-2</c:v>
                </c:pt>
                <c:pt idx="2">
                  <c:v>2.9237601776461879E-2</c:v>
                </c:pt>
                <c:pt idx="3">
                  <c:v>1.9557195571955718E-2</c:v>
                </c:pt>
                <c:pt idx="4">
                  <c:v>2.6976395653802922E-2</c:v>
                </c:pt>
                <c:pt idx="5">
                  <c:v>2.7169811320754716E-2</c:v>
                </c:pt>
                <c:pt idx="6">
                  <c:v>1.9696969696969695E-2</c:v>
                </c:pt>
                <c:pt idx="7">
                  <c:v>2.7366020524515394E-2</c:v>
                </c:pt>
                <c:pt idx="8">
                  <c:v>3.911696359411309E-2</c:v>
                </c:pt>
                <c:pt idx="9">
                  <c:v>3.183229813664596E-2</c:v>
                </c:pt>
                <c:pt idx="10">
                  <c:v>3.724604966139955E-2</c:v>
                </c:pt>
                <c:pt idx="11">
                  <c:v>3.9053698835899361E-2</c:v>
                </c:pt>
                <c:pt idx="12">
                  <c:v>2.5121859767529058E-2</c:v>
                </c:pt>
                <c:pt idx="13">
                  <c:v>3.0947054436987323E-2</c:v>
                </c:pt>
                <c:pt idx="14">
                  <c:v>3.9789789789789788E-2</c:v>
                </c:pt>
                <c:pt idx="15">
                  <c:v>3.0416823131806235E-2</c:v>
                </c:pt>
                <c:pt idx="16">
                  <c:v>4.0185471406491501E-2</c:v>
                </c:pt>
                <c:pt idx="17">
                  <c:v>3.0267753201396973E-2</c:v>
                </c:pt>
                <c:pt idx="18">
                  <c:v>2.6630644538788113E-2</c:v>
                </c:pt>
                <c:pt idx="19">
                  <c:v>3.8699999999999998E-2</c:v>
                </c:pt>
                <c:pt idx="20">
                  <c:v>3.5799999999999998E-2</c:v>
                </c:pt>
                <c:pt idx="21">
                  <c:v>3.8899999999999997E-2</c:v>
                </c:pt>
                <c:pt idx="22">
                  <c:v>3.4599999999999999E-2</c:v>
                </c:pt>
                <c:pt idx="23">
                  <c:v>2.7900000000000001E-2</c:v>
                </c:pt>
                <c:pt idx="24">
                  <c:v>2.6100000000000002E-2</c:v>
                </c:pt>
              </c:numCache>
            </c:numRef>
          </c:val>
          <c:smooth val="0"/>
          <c:extLst>
            <c:ext xmlns:c16="http://schemas.microsoft.com/office/drawing/2014/chart" uri="{C3380CC4-5D6E-409C-BE32-E72D297353CC}">
              <c16:uniqueId val="{00000004-B02D-4ADE-9D2E-8F737D6627DB}"/>
            </c:ext>
          </c:extLst>
        </c:ser>
        <c:dLbls>
          <c:showLegendKey val="0"/>
          <c:showVal val="0"/>
          <c:showCatName val="0"/>
          <c:showSerName val="0"/>
          <c:showPercent val="0"/>
          <c:showBubbleSize val="0"/>
        </c:dLbls>
        <c:marker val="1"/>
        <c:smooth val="0"/>
        <c:axId val="1342232544"/>
        <c:axId val="1342222704"/>
      </c:lineChart>
      <c:dateAx>
        <c:axId val="1342218768"/>
        <c:scaling>
          <c:orientation val="minMax"/>
        </c:scaling>
        <c:delete val="0"/>
        <c:axPos val="b"/>
        <c:numFmt formatCode="mmm\ yyyy" sourceLinked="1"/>
        <c:majorTickMark val="none"/>
        <c:minorTickMark val="none"/>
        <c:tickLblPos val="nextTo"/>
        <c:spPr>
          <a:noFill/>
          <a:ln w="9525" cap="flat" cmpd="sng" algn="ctr">
            <a:solidFill>
              <a:schemeClr val="bg2">
                <a:lumMod val="50000"/>
              </a:schemeClr>
            </a:solidFill>
            <a:round/>
          </a:ln>
          <a:effectLst/>
        </c:spPr>
        <c:txPr>
          <a:bodyPr rot="-2880000" spcFirstLastPara="1" vertOverflow="ellipsis" wrap="square" anchor="ctr" anchorCtr="1"/>
          <a:lstStyle/>
          <a:p>
            <a:pPr>
              <a:defRPr sz="900" b="1" i="0" u="none" strike="noStrike" kern="1200" baseline="0">
                <a:solidFill>
                  <a:sysClr val="windowText" lastClr="000000"/>
                </a:solidFill>
                <a:latin typeface="Calibri" panose="020F0502020204030204" pitchFamily="34" charset="0"/>
                <a:ea typeface="+mn-ea"/>
                <a:cs typeface="+mn-cs"/>
              </a:defRPr>
            </a:pPr>
            <a:endParaRPr lang="en-US"/>
          </a:p>
        </c:txPr>
        <c:crossAx val="1342222048"/>
        <c:crosses val="autoZero"/>
        <c:auto val="1"/>
        <c:lblOffset val="100"/>
        <c:baseTimeUnit val="months"/>
      </c:dateAx>
      <c:valAx>
        <c:axId val="134222204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2218768"/>
        <c:crosses val="autoZero"/>
        <c:crossBetween val="between"/>
      </c:valAx>
      <c:valAx>
        <c:axId val="1342222704"/>
        <c:scaling>
          <c:orientation val="minMax"/>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2232544"/>
        <c:crosses val="max"/>
        <c:crossBetween val="between"/>
      </c:valAx>
      <c:dateAx>
        <c:axId val="1342232544"/>
        <c:scaling>
          <c:orientation val="minMax"/>
        </c:scaling>
        <c:delete val="1"/>
        <c:axPos val="b"/>
        <c:numFmt formatCode="mmm\ yyyy" sourceLinked="1"/>
        <c:majorTickMark val="none"/>
        <c:minorTickMark val="none"/>
        <c:tickLblPos val="nextTo"/>
        <c:crossAx val="13422227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25583176156386E-2"/>
          <c:y val="3.4892878009037162E-2"/>
          <c:w val="0.91021437784605341"/>
          <c:h val="0.77848218972628425"/>
        </c:manualLayout>
      </c:layout>
      <c:barChart>
        <c:barDir val="col"/>
        <c:grouping val="clustered"/>
        <c:varyColors val="0"/>
        <c:ser>
          <c:idx val="0"/>
          <c:order val="0"/>
          <c:tx>
            <c:strRef>
              <c:f>'WF resiliance'!$A$2</c:f>
              <c:strCache>
                <c:ptCount val="1"/>
                <c:pt idx="0">
                  <c:v>total staff engaged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resiliance'!$Q$1:$AG$1</c:f>
              <c:numCache>
                <c:formatCode>mmm\-yy</c:formatCode>
                <c:ptCount val="17"/>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numCache>
            </c:numRef>
          </c:cat>
          <c:val>
            <c:numRef>
              <c:f>'WF resiliance'!$Q$2:$AG$2</c:f>
              <c:numCache>
                <c:formatCode>General</c:formatCode>
                <c:ptCount val="17"/>
                <c:pt idx="0">
                  <c:v>43</c:v>
                </c:pt>
                <c:pt idx="1">
                  <c:v>48</c:v>
                </c:pt>
                <c:pt idx="2">
                  <c:v>51</c:v>
                </c:pt>
                <c:pt idx="3">
                  <c:v>51</c:v>
                </c:pt>
                <c:pt idx="4">
                  <c:v>52</c:v>
                </c:pt>
                <c:pt idx="5">
                  <c:v>28</c:v>
                </c:pt>
                <c:pt idx="6">
                  <c:v>35</c:v>
                </c:pt>
                <c:pt idx="7">
                  <c:v>42</c:v>
                </c:pt>
                <c:pt idx="8">
                  <c:v>55</c:v>
                </c:pt>
                <c:pt idx="9">
                  <c:v>62</c:v>
                </c:pt>
                <c:pt idx="10">
                  <c:v>42</c:v>
                </c:pt>
                <c:pt idx="11">
                  <c:v>48</c:v>
                </c:pt>
                <c:pt idx="12">
                  <c:v>44</c:v>
                </c:pt>
                <c:pt idx="13">
                  <c:v>66</c:v>
                </c:pt>
                <c:pt idx="14">
                  <c:v>37</c:v>
                </c:pt>
                <c:pt idx="15">
                  <c:v>33</c:v>
                </c:pt>
                <c:pt idx="16">
                  <c:v>98</c:v>
                </c:pt>
              </c:numCache>
            </c:numRef>
          </c:val>
          <c:extLst>
            <c:ext xmlns:c16="http://schemas.microsoft.com/office/drawing/2014/chart" uri="{C3380CC4-5D6E-409C-BE32-E72D297353CC}">
              <c16:uniqueId val="{00000000-5C56-49D0-8B60-92CEE3C56F35}"/>
            </c:ext>
          </c:extLst>
        </c:ser>
        <c:dLbls>
          <c:showLegendKey val="0"/>
          <c:showVal val="0"/>
          <c:showCatName val="0"/>
          <c:showSerName val="0"/>
          <c:showPercent val="0"/>
          <c:showBubbleSize val="0"/>
        </c:dLbls>
        <c:gapWidth val="79"/>
        <c:overlap val="-27"/>
        <c:axId val="545094192"/>
        <c:axId val="545094520"/>
      </c:barChart>
      <c:lineChart>
        <c:grouping val="standard"/>
        <c:varyColors val="0"/>
        <c:ser>
          <c:idx val="1"/>
          <c:order val="1"/>
          <c:tx>
            <c:strRef>
              <c:f>'WF resiliance'!$A$3</c:f>
              <c:strCache>
                <c:ptCount val="1"/>
                <c:pt idx="0">
                  <c:v>Hours spent with staff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'WF resiliance'!$Q$1:$AG$1</c:f>
              <c:numCache>
                <c:formatCode>mmm\-yy</c:formatCode>
                <c:ptCount val="17"/>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numCache>
            </c:numRef>
          </c:cat>
          <c:val>
            <c:numRef>
              <c:f>'WF resiliance'!$Q$3:$AG$3</c:f>
              <c:numCache>
                <c:formatCode>General</c:formatCode>
                <c:ptCount val="17"/>
                <c:pt idx="0" formatCode="0">
                  <c:v>20.56</c:v>
                </c:pt>
                <c:pt idx="1">
                  <c:v>20</c:v>
                </c:pt>
                <c:pt idx="2">
                  <c:v>20</c:v>
                </c:pt>
                <c:pt idx="3">
                  <c:v>29</c:v>
                </c:pt>
                <c:pt idx="4">
                  <c:v>18</c:v>
                </c:pt>
                <c:pt idx="5">
                  <c:v>10</c:v>
                </c:pt>
                <c:pt idx="6">
                  <c:v>20</c:v>
                </c:pt>
                <c:pt idx="7">
                  <c:v>28.7</c:v>
                </c:pt>
                <c:pt idx="8">
                  <c:v>39</c:v>
                </c:pt>
                <c:pt idx="9">
                  <c:v>38</c:v>
                </c:pt>
                <c:pt idx="10">
                  <c:v>29</c:v>
                </c:pt>
                <c:pt idx="11" formatCode="0">
                  <c:v>30.5</c:v>
                </c:pt>
                <c:pt idx="12" formatCode="0">
                  <c:v>36.25</c:v>
                </c:pt>
                <c:pt idx="13">
                  <c:v>22</c:v>
                </c:pt>
                <c:pt idx="14">
                  <c:v>26.5</c:v>
                </c:pt>
                <c:pt idx="15" formatCode="0.0">
                  <c:v>11.45</c:v>
                </c:pt>
                <c:pt idx="16" formatCode="0.0">
                  <c:v>62.5</c:v>
                </c:pt>
              </c:numCache>
            </c:numRef>
          </c:val>
          <c:smooth val="0"/>
          <c:extLst>
            <c:ext xmlns:c16="http://schemas.microsoft.com/office/drawing/2014/chart" uri="{C3380CC4-5D6E-409C-BE32-E72D297353CC}">
              <c16:uniqueId val="{00000001-5C56-49D0-8B60-92CEE3C56F35}"/>
            </c:ext>
          </c:extLst>
        </c:ser>
        <c:dLbls>
          <c:showLegendKey val="0"/>
          <c:showVal val="0"/>
          <c:showCatName val="0"/>
          <c:showSerName val="0"/>
          <c:showPercent val="0"/>
          <c:showBubbleSize val="0"/>
        </c:dLbls>
        <c:marker val="1"/>
        <c:smooth val="0"/>
        <c:axId val="545094192"/>
        <c:axId val="545094520"/>
      </c:lineChart>
      <c:dateAx>
        <c:axId val="5450941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094520"/>
        <c:crosses val="autoZero"/>
        <c:auto val="1"/>
        <c:lblOffset val="100"/>
        <c:baseTimeUnit val="months"/>
      </c:dateAx>
      <c:valAx>
        <c:axId val="54509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09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6318444975553"/>
          <c:y val="5.3996672132818856E-2"/>
          <c:w val="0.80207386616807386"/>
          <c:h val="0.67390260365149368"/>
        </c:manualLayout>
      </c:layout>
      <c:barChart>
        <c:barDir val="col"/>
        <c:grouping val="clustered"/>
        <c:varyColors val="0"/>
        <c:ser>
          <c:idx val="0"/>
          <c:order val="0"/>
          <c:tx>
            <c:strRef>
              <c:f>'CommsReceived+CC rpts - RC'!$A$2</c:f>
              <c:strCache>
                <c:ptCount val="1"/>
                <c:pt idx="0">
                  <c:v>Communications</c:v>
                </c:pt>
              </c:strCache>
            </c:strRef>
          </c:tx>
          <c:spPr>
            <a:solidFill>
              <a:schemeClr val="accent4"/>
            </a:solidFill>
            <a:ln>
              <a:noFill/>
            </a:ln>
            <a:effectLst/>
          </c:spPr>
          <c:invertIfNegative val="0"/>
          <c:cat>
            <c:numRef>
              <c:f>'CommsReceived+CC rpts - RC'!$AP$1:$BI$1</c:f>
              <c:numCache>
                <c:formatCode>mmm\-yy</c:formatCode>
                <c:ptCount val="20"/>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numCache>
            </c:numRef>
          </c:cat>
          <c:val>
            <c:numRef>
              <c:f>'CommsReceived+CC rpts - RC'!$AP$2:$BI$2</c:f>
              <c:numCache>
                <c:formatCode>General</c:formatCode>
                <c:ptCount val="20"/>
                <c:pt idx="0">
                  <c:v>11178</c:v>
                </c:pt>
                <c:pt idx="1">
                  <c:v>12690</c:v>
                </c:pt>
                <c:pt idx="2">
                  <c:v>13701</c:v>
                </c:pt>
                <c:pt idx="3">
                  <c:v>13051</c:v>
                </c:pt>
                <c:pt idx="4">
                  <c:v>11971</c:v>
                </c:pt>
                <c:pt idx="5">
                  <c:v>11900</c:v>
                </c:pt>
                <c:pt idx="6">
                  <c:v>14294</c:v>
                </c:pt>
                <c:pt idx="7">
                  <c:v>14089</c:v>
                </c:pt>
                <c:pt idx="8">
                  <c:v>13064</c:v>
                </c:pt>
                <c:pt idx="9">
                  <c:v>12810</c:v>
                </c:pt>
                <c:pt idx="10">
                  <c:v>11862</c:v>
                </c:pt>
                <c:pt idx="11">
                  <c:v>11955</c:v>
                </c:pt>
                <c:pt idx="12">
                  <c:v>12310</c:v>
                </c:pt>
                <c:pt idx="13">
                  <c:v>13073</c:v>
                </c:pt>
                <c:pt idx="14">
                  <c:v>13189</c:v>
                </c:pt>
                <c:pt idx="15">
                  <c:v>12509</c:v>
                </c:pt>
                <c:pt idx="16">
                  <c:v>11248</c:v>
                </c:pt>
                <c:pt idx="17">
                  <c:v>11446</c:v>
                </c:pt>
                <c:pt idx="18">
                  <c:v>13659</c:v>
                </c:pt>
                <c:pt idx="19">
                  <c:v>1490</c:v>
                </c:pt>
              </c:numCache>
            </c:numRef>
          </c:val>
          <c:extLst>
            <c:ext xmlns:c16="http://schemas.microsoft.com/office/drawing/2014/chart" uri="{C3380CC4-5D6E-409C-BE32-E72D297353CC}">
              <c16:uniqueId val="{00000000-3751-405C-9F8D-4FF8FD21FF37}"/>
            </c:ext>
          </c:extLst>
        </c:ser>
        <c:ser>
          <c:idx val="3"/>
          <c:order val="1"/>
          <c:tx>
            <c:strRef>
              <c:f>'CommsReceived+CC rpts - RC'!$A$5</c:f>
              <c:strCache>
                <c:ptCount val="1"/>
                <c:pt idx="0">
                  <c:v>Hotline Communications</c:v>
                </c:pt>
              </c:strCache>
            </c:strRef>
          </c:tx>
          <c:spPr>
            <a:solidFill>
              <a:srgbClr val="92D050"/>
            </a:solidFill>
            <a:ln>
              <a:noFill/>
            </a:ln>
            <a:effectLst/>
          </c:spPr>
          <c:invertIfNegative val="0"/>
          <c:cat>
            <c:numRef>
              <c:f>'CommsReceived+CC rpts - RC'!$AP$1:$BI$1</c:f>
              <c:numCache>
                <c:formatCode>mmm\-yy</c:formatCode>
                <c:ptCount val="20"/>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numCache>
            </c:numRef>
          </c:cat>
          <c:val>
            <c:numRef>
              <c:f>'CommsReceived+CC rpts - RC'!$AP$5:$BI$5</c:f>
              <c:numCache>
                <c:formatCode>General</c:formatCode>
                <c:ptCount val="20"/>
                <c:pt idx="0">
                  <c:v>6204</c:v>
                </c:pt>
                <c:pt idx="1">
                  <c:v>6794</c:v>
                </c:pt>
                <c:pt idx="2">
                  <c:v>7503</c:v>
                </c:pt>
                <c:pt idx="3">
                  <c:v>7143</c:v>
                </c:pt>
                <c:pt idx="4">
                  <c:v>6161</c:v>
                </c:pt>
                <c:pt idx="5">
                  <c:v>6142</c:v>
                </c:pt>
                <c:pt idx="6">
                  <c:v>7709</c:v>
                </c:pt>
                <c:pt idx="7">
                  <c:v>7827</c:v>
                </c:pt>
                <c:pt idx="8">
                  <c:v>7347</c:v>
                </c:pt>
                <c:pt idx="9">
                  <c:v>7195</c:v>
                </c:pt>
                <c:pt idx="10">
                  <c:v>6570</c:v>
                </c:pt>
                <c:pt idx="11">
                  <c:v>6768</c:v>
                </c:pt>
                <c:pt idx="12">
                  <c:v>7145</c:v>
                </c:pt>
                <c:pt idx="13">
                  <c:v>7589</c:v>
                </c:pt>
                <c:pt idx="14">
                  <c:v>7673</c:v>
                </c:pt>
                <c:pt idx="15">
                  <c:v>7036</c:v>
                </c:pt>
                <c:pt idx="16">
                  <c:v>5951</c:v>
                </c:pt>
                <c:pt idx="17">
                  <c:v>6137</c:v>
                </c:pt>
                <c:pt idx="18">
                  <c:v>7931</c:v>
                </c:pt>
                <c:pt idx="19">
                  <c:v>835</c:v>
                </c:pt>
              </c:numCache>
            </c:numRef>
          </c:val>
          <c:extLst>
            <c:ext xmlns:c16="http://schemas.microsoft.com/office/drawing/2014/chart" uri="{C3380CC4-5D6E-409C-BE32-E72D297353CC}">
              <c16:uniqueId val="{00000001-3751-405C-9F8D-4FF8FD21FF37}"/>
            </c:ext>
          </c:extLst>
        </c:ser>
        <c:ser>
          <c:idx val="1"/>
          <c:order val="2"/>
          <c:tx>
            <c:strRef>
              <c:f>'CommsReceived+CC rpts - RC'!$A$3</c:f>
              <c:strCache>
                <c:ptCount val="1"/>
                <c:pt idx="0">
                  <c:v>Reports </c:v>
                </c:pt>
              </c:strCache>
            </c:strRef>
          </c:tx>
          <c:spPr>
            <a:solidFill>
              <a:srgbClr val="00B0F0"/>
            </a:solidFill>
            <a:ln>
              <a:noFill/>
            </a:ln>
            <a:effectLst/>
          </c:spPr>
          <c:invertIfNegative val="0"/>
          <c:cat>
            <c:numRef>
              <c:f>'CommsReceived+CC rpts - RC'!$AP$1:$BI$1</c:f>
              <c:numCache>
                <c:formatCode>mmm\-yy</c:formatCode>
                <c:ptCount val="20"/>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numCache>
            </c:numRef>
          </c:cat>
          <c:val>
            <c:numRef>
              <c:f>'CommsReceived+CC rpts - RC'!$AP$3:$BI$3</c:f>
              <c:numCache>
                <c:formatCode>General</c:formatCode>
                <c:ptCount val="20"/>
                <c:pt idx="0">
                  <c:v>3384</c:v>
                </c:pt>
                <c:pt idx="1">
                  <c:v>3825</c:v>
                </c:pt>
                <c:pt idx="2">
                  <c:v>4211</c:v>
                </c:pt>
                <c:pt idx="3">
                  <c:v>4025</c:v>
                </c:pt>
                <c:pt idx="4">
                  <c:v>3521</c:v>
                </c:pt>
                <c:pt idx="5">
                  <c:v>3568</c:v>
                </c:pt>
                <c:pt idx="6">
                  <c:v>4369</c:v>
                </c:pt>
                <c:pt idx="7">
                  <c:v>4335</c:v>
                </c:pt>
                <c:pt idx="8">
                  <c:v>3987</c:v>
                </c:pt>
                <c:pt idx="9">
                  <c:v>3950</c:v>
                </c:pt>
                <c:pt idx="10">
                  <c:v>3616</c:v>
                </c:pt>
                <c:pt idx="11">
                  <c:v>3652</c:v>
                </c:pt>
                <c:pt idx="12">
                  <c:v>3656</c:v>
                </c:pt>
                <c:pt idx="13">
                  <c:v>3934</c:v>
                </c:pt>
                <c:pt idx="14">
                  <c:v>3850</c:v>
                </c:pt>
                <c:pt idx="15">
                  <c:v>3545</c:v>
                </c:pt>
                <c:pt idx="16">
                  <c:v>3104</c:v>
                </c:pt>
                <c:pt idx="17">
                  <c:v>3174</c:v>
                </c:pt>
                <c:pt idx="18">
                  <c:v>4029</c:v>
                </c:pt>
                <c:pt idx="19">
                  <c:v>427</c:v>
                </c:pt>
              </c:numCache>
            </c:numRef>
          </c:val>
          <c:extLst>
            <c:ext xmlns:c16="http://schemas.microsoft.com/office/drawing/2014/chart" uri="{C3380CC4-5D6E-409C-BE32-E72D297353CC}">
              <c16:uniqueId val="{00000002-3751-405C-9F8D-4FF8FD21FF37}"/>
            </c:ext>
          </c:extLst>
        </c:ser>
        <c:dLbls>
          <c:showLegendKey val="0"/>
          <c:showVal val="0"/>
          <c:showCatName val="0"/>
          <c:showSerName val="0"/>
          <c:showPercent val="0"/>
          <c:showBubbleSize val="0"/>
        </c:dLbls>
        <c:gapWidth val="219"/>
        <c:overlap val="-27"/>
        <c:axId val="1183893616"/>
        <c:axId val="1183888368"/>
        <c:extLst>
          <c:ext xmlns:c15="http://schemas.microsoft.com/office/drawing/2012/chart" uri="{02D57815-91ED-43cb-92C2-25804820EDAC}">
            <c15:filteredBarSeries>
              <c15:ser>
                <c:idx val="2"/>
                <c:order val="3"/>
                <c:tx>
                  <c:strRef>
                    <c:extLst>
                      <c:ext uri="{02D57815-91ED-43cb-92C2-25804820EDAC}">
                        <c15:formulaRef>
                          <c15:sqref>'CommsReceived+CC rpts - RC'!$A$4</c15:sqref>
                        </c15:formulaRef>
                      </c:ext>
                    </c:extLst>
                    <c:strCache>
                      <c:ptCount val="1"/>
                      <c:pt idx="0">
                        <c:v>Screened Out Intakes</c:v>
                      </c:pt>
                    </c:strCache>
                  </c:strRef>
                </c:tx>
                <c:spPr>
                  <a:solidFill>
                    <a:schemeClr val="accent6"/>
                  </a:solidFill>
                  <a:ln>
                    <a:noFill/>
                  </a:ln>
                  <a:effectLst/>
                </c:spPr>
                <c:invertIfNegative val="0"/>
                <c:cat>
                  <c:numRef>
                    <c:extLst>
                      <c:ext uri="{02D57815-91ED-43cb-92C2-25804820EDAC}">
                        <c15:formulaRef>
                          <c15:sqref>'CommsReceived+CC rpts - RC'!$AP$1:$BI$1</c15:sqref>
                        </c15:formulaRef>
                      </c:ext>
                    </c:extLst>
                    <c:numCache>
                      <c:formatCode>mmm\-yy</c:formatCode>
                      <c:ptCount val="20"/>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numCache>
                  </c:numRef>
                </c:cat>
                <c:val>
                  <c:numRef>
                    <c:extLst>
                      <c:ext uri="{02D57815-91ED-43cb-92C2-25804820EDAC}">
                        <c15:formulaRef>
                          <c15:sqref>'CommsReceived+CC rpts - RC'!$D$4:$BK$4</c15:sqref>
                        </c15:formulaRef>
                      </c:ext>
                    </c:extLst>
                    <c:numCache>
                      <c:formatCode>General</c:formatCode>
                      <c:ptCount val="29"/>
                      <c:pt idx="0">
                        <c:v>2404</c:v>
                      </c:pt>
                      <c:pt idx="1">
                        <c:v>2950</c:v>
                      </c:pt>
                      <c:pt idx="2">
                        <c:v>3236</c:v>
                      </c:pt>
                      <c:pt idx="3">
                        <c:v>3162</c:v>
                      </c:pt>
                      <c:pt idx="4">
                        <c:v>2904</c:v>
                      </c:pt>
                      <c:pt idx="5">
                        <c:v>2818</c:v>
                      </c:pt>
                      <c:pt idx="6">
                        <c:v>2965</c:v>
                      </c:pt>
                      <c:pt idx="7">
                        <c:v>2820</c:v>
                      </c:pt>
                      <c:pt idx="8">
                        <c:v>2969</c:v>
                      </c:pt>
                      <c:pt idx="9">
                        <c:v>3292</c:v>
                      </c:pt>
                      <c:pt idx="10">
                        <c:v>3118</c:v>
                      </c:pt>
                      <c:pt idx="11">
                        <c:v>2640</c:v>
                      </c:pt>
                      <c:pt idx="12">
                        <c:v>2574</c:v>
                      </c:pt>
                      <c:pt idx="13">
                        <c:v>3340</c:v>
                      </c:pt>
                      <c:pt idx="14">
                        <c:v>3492</c:v>
                      </c:pt>
                      <c:pt idx="15">
                        <c:v>3360</c:v>
                      </c:pt>
                      <c:pt idx="16">
                        <c:v>3245</c:v>
                      </c:pt>
                      <c:pt idx="17">
                        <c:v>2954</c:v>
                      </c:pt>
                      <c:pt idx="18">
                        <c:v>3116</c:v>
                      </c:pt>
                      <c:pt idx="19">
                        <c:v>3489</c:v>
                      </c:pt>
                      <c:pt idx="20">
                        <c:v>3655</c:v>
                      </c:pt>
                      <c:pt idx="21">
                        <c:v>3823</c:v>
                      </c:pt>
                      <c:pt idx="22">
                        <c:v>3491</c:v>
                      </c:pt>
                      <c:pt idx="23">
                        <c:v>2847</c:v>
                      </c:pt>
                      <c:pt idx="24">
                        <c:v>2963</c:v>
                      </c:pt>
                      <c:pt idx="25">
                        <c:v>3902</c:v>
                      </c:pt>
                      <c:pt idx="26">
                        <c:v>408</c:v>
                      </c:pt>
                      <c:pt idx="28">
                        <c:v>0</c:v>
                      </c:pt>
                    </c:numCache>
                  </c:numRef>
                </c:val>
                <c:extLst>
                  <c:ext xmlns:c16="http://schemas.microsoft.com/office/drawing/2014/chart" uri="{C3380CC4-5D6E-409C-BE32-E72D297353CC}">
                    <c16:uniqueId val="{00000004-3751-405C-9F8D-4FF8FD21FF37}"/>
                  </c:ext>
                </c:extLst>
              </c15:ser>
            </c15:filteredBarSeries>
          </c:ext>
        </c:extLst>
      </c:barChart>
      <c:lineChart>
        <c:grouping val="standard"/>
        <c:varyColors val="0"/>
        <c:ser>
          <c:idx val="6"/>
          <c:order val="6"/>
          <c:tx>
            <c:strRef>
              <c:f>'CommsReceived+CC rpts - RC'!$A$8</c:f>
              <c:strCache>
                <c:ptCount val="1"/>
                <c:pt idx="0">
                  <c:v>Screen In %</c:v>
                </c:pt>
              </c:strCache>
            </c:strRef>
          </c:tx>
          <c:spPr>
            <a:ln w="28575" cap="rnd">
              <a:solidFill>
                <a:schemeClr val="tx1">
                  <a:alpha val="60000"/>
                </a:schemeClr>
              </a:solidFill>
              <a:prstDash val="solid"/>
              <a:round/>
            </a:ln>
            <a:effectLst/>
          </c:spPr>
          <c:marker>
            <c:symbol val="none"/>
          </c:marker>
          <c:cat>
            <c:numRef>
              <c:f>'CommsReceived+CC rpts - RC'!$AP$1:$BG$1</c:f>
              <c:numCache>
                <c:formatCode>mmm\-yy</c:formatCode>
                <c:ptCount val="18"/>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numCache>
            </c:numRef>
          </c:cat>
          <c:val>
            <c:numRef>
              <c:f>'CommsReceived+CC rpts - RC'!$AP$8:$BI$8</c:f>
              <c:numCache>
                <c:formatCode>0.0%</c:formatCode>
                <c:ptCount val="20"/>
                <c:pt idx="0">
                  <c:v>0.54545454545454541</c:v>
                </c:pt>
                <c:pt idx="1">
                  <c:v>0.56299676184869007</c:v>
                </c:pt>
                <c:pt idx="2">
                  <c:v>0.56124216979874719</c:v>
                </c:pt>
                <c:pt idx="3">
                  <c:v>0.56348873022539547</c:v>
                </c:pt>
                <c:pt idx="4">
                  <c:v>0.57149813341989941</c:v>
                </c:pt>
                <c:pt idx="5">
                  <c:v>0.58091826766525567</c:v>
                </c:pt>
                <c:pt idx="6">
                  <c:v>0.5667401738228045</c:v>
                </c:pt>
                <c:pt idx="7">
                  <c:v>0.55385205059409737</c:v>
                </c:pt>
                <c:pt idx="8">
                  <c:v>0.54267047774601873</c:v>
                </c:pt>
                <c:pt idx="9">
                  <c:v>0.54899235580264072</c:v>
                </c:pt>
                <c:pt idx="10">
                  <c:v>0.55038051750380512</c:v>
                </c:pt>
                <c:pt idx="11">
                  <c:v>0.53959810874704495</c:v>
                </c:pt>
                <c:pt idx="12">
                  <c:v>0.51168649405178446</c:v>
                </c:pt>
                <c:pt idx="13">
                  <c:v>0.51838186849387269</c:v>
                </c:pt>
                <c:pt idx="14">
                  <c:v>0.50175941613449759</c:v>
                </c:pt>
                <c:pt idx="15">
                  <c:v>0.50383740761796481</c:v>
                </c:pt>
                <c:pt idx="16">
                  <c:v>0.52159300957822219</c:v>
                </c:pt>
                <c:pt idx="17">
                  <c:v>0.51719080984194232</c:v>
                </c:pt>
                <c:pt idx="18">
                  <c:v>0.50800655655024585</c:v>
                </c:pt>
                <c:pt idx="19">
                  <c:v>0.511377245508982</c:v>
                </c:pt>
              </c:numCache>
            </c:numRef>
          </c:val>
          <c:smooth val="0"/>
          <c:extLst>
            <c:ext xmlns:c16="http://schemas.microsoft.com/office/drawing/2014/chart" uri="{C3380CC4-5D6E-409C-BE32-E72D297353CC}">
              <c16:uniqueId val="{00000003-3751-405C-9F8D-4FF8FD21FF37}"/>
            </c:ext>
          </c:extLst>
        </c:ser>
        <c:dLbls>
          <c:showLegendKey val="0"/>
          <c:showVal val="0"/>
          <c:showCatName val="0"/>
          <c:showSerName val="0"/>
          <c:showPercent val="0"/>
          <c:showBubbleSize val="0"/>
        </c:dLbls>
        <c:marker val="1"/>
        <c:smooth val="0"/>
        <c:axId val="1771596776"/>
        <c:axId val="1771592840"/>
        <c:extLst>
          <c:ext xmlns:c15="http://schemas.microsoft.com/office/drawing/2012/chart" uri="{02D57815-91ED-43cb-92C2-25804820EDAC}">
            <c15:filteredLineSeries>
              <c15:ser>
                <c:idx val="4"/>
                <c:order val="4"/>
                <c:tx>
                  <c:strRef>
                    <c:extLst>
                      <c:ext uri="{02D57815-91ED-43cb-92C2-25804820EDAC}">
                        <c15:formulaRef>
                          <c15:sqref>'CommsReceived+CC rpts - RC'!$A$6</c15:sqref>
                        </c15:formulaRef>
                      </c:ext>
                    </c:extLst>
                    <c:strCache>
                      <c:ptCount val="1"/>
                      <c:pt idx="0">
                        <c:v>Reports/Communications %</c:v>
                      </c:pt>
                    </c:strCache>
                  </c:strRef>
                </c:tx>
                <c:spPr>
                  <a:ln w="28575" cap="rnd">
                    <a:solidFill>
                      <a:schemeClr val="accent4">
                        <a:lumMod val="60000"/>
                      </a:schemeClr>
                    </a:solidFill>
                    <a:round/>
                  </a:ln>
                  <a:effectLst/>
                </c:spPr>
                <c:marker>
                  <c:symbol val="none"/>
                </c:marker>
                <c:cat>
                  <c:numRef>
                    <c:extLst>
                      <c:ext uri="{02D57815-91ED-43cb-92C2-25804820EDAC}">
                        <c15:formulaRef>
                          <c15:sqref>'CommsReceived+CC rpts - RC'!$AP$1:$BG$1</c15:sqref>
                        </c15:formulaRef>
                      </c:ext>
                    </c:extLst>
                    <c:numCache>
                      <c:formatCode>mmm\-yy</c:formatCode>
                      <c:ptCount val="18"/>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numCache>
                  </c:numRef>
                </c:cat>
                <c:val>
                  <c:numRef>
                    <c:extLst>
                      <c:ext uri="{02D57815-91ED-43cb-92C2-25804820EDAC}">
                        <c15:formulaRef>
                          <c15:sqref>'CommsReceived+CC rpts - RC'!$D$6:$BK$6</c15:sqref>
                        </c15:formulaRef>
                      </c:ext>
                    </c:extLst>
                    <c:numCache>
                      <c:formatCode>0.0%</c:formatCode>
                      <c:ptCount val="29"/>
                      <c:pt idx="0">
                        <c:v>0.28826401751136554</c:v>
                      </c:pt>
                      <c:pt idx="1">
                        <c:v>0.28391074574280684</c:v>
                      </c:pt>
                      <c:pt idx="2">
                        <c:v>0.29668836277805594</c:v>
                      </c:pt>
                      <c:pt idx="3">
                        <c:v>0.28599591121495327</c:v>
                      </c:pt>
                      <c:pt idx="4">
                        <c:v>0.27758229728673078</c:v>
                      </c:pt>
                      <c:pt idx="5">
                        <c:v>0.27003113223005082</c:v>
                      </c:pt>
                      <c:pt idx="6">
                        <c:v>0.27729275796125386</c:v>
                      </c:pt>
                      <c:pt idx="7">
                        <c:v>0.30273752012882449</c:v>
                      </c:pt>
                      <c:pt idx="8">
                        <c:v>0.30141843971631205</c:v>
                      </c:pt>
                      <c:pt idx="9">
                        <c:v>0.30734982847967302</c:v>
                      </c:pt>
                      <c:pt idx="10">
                        <c:v>0.3084054861696422</c:v>
                      </c:pt>
                      <c:pt idx="11">
                        <c:v>0.29412747473059897</c:v>
                      </c:pt>
                      <c:pt idx="12">
                        <c:v>0.29983193277310927</c:v>
                      </c:pt>
                      <c:pt idx="13">
                        <c:v>0.30565272142157551</c:v>
                      </c:pt>
                      <c:pt idx="14">
                        <c:v>0.30768684789552131</c:v>
                      </c:pt>
                      <c:pt idx="15">
                        <c:v>0.30518983466013472</c:v>
                      </c:pt>
                      <c:pt idx="16">
                        <c:v>0.3083528493364559</c:v>
                      </c:pt>
                      <c:pt idx="17">
                        <c:v>0.30483898162198619</c:v>
                      </c:pt>
                      <c:pt idx="18">
                        <c:v>0.3054788791300711</c:v>
                      </c:pt>
                      <c:pt idx="19">
                        <c:v>0.29699431356620631</c:v>
                      </c:pt>
                      <c:pt idx="20">
                        <c:v>0.30092557178918383</c:v>
                      </c:pt>
                      <c:pt idx="21">
                        <c:v>0.29190992493744788</c:v>
                      </c:pt>
                      <c:pt idx="22">
                        <c:v>0.283395954912463</c:v>
                      </c:pt>
                      <c:pt idx="23">
                        <c:v>0.27596017069701279</c:v>
                      </c:pt>
                      <c:pt idx="24">
                        <c:v>0.27730211427572954</c:v>
                      </c:pt>
                      <c:pt idx="25">
                        <c:v>0.2949703492202943</c:v>
                      </c:pt>
                      <c:pt idx="26">
                        <c:v>0.2865771812080537</c:v>
                      </c:pt>
                      <c:pt idx="28" formatCode="General">
                        <c:v>0</c:v>
                      </c:pt>
                    </c:numCache>
                  </c:numRef>
                </c:val>
                <c:smooth val="0"/>
                <c:extLst>
                  <c:ext xmlns:c16="http://schemas.microsoft.com/office/drawing/2014/chart" uri="{C3380CC4-5D6E-409C-BE32-E72D297353CC}">
                    <c16:uniqueId val="{00000005-3751-405C-9F8D-4FF8FD21FF3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'CommsReceived+CC rpts - RC'!$A$7</c15:sqref>
                        </c15:formulaRef>
                      </c:ext>
                    </c:extLst>
                    <c:strCache>
                      <c:ptCount val="1"/>
                      <c:pt idx="0">
                        <c:v>Screen Out %</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'CommsReceived+CC rpts - RC'!$AP$1:$BG$1</c15:sqref>
                        </c15:formulaRef>
                      </c:ext>
                    </c:extLst>
                    <c:numCache>
                      <c:formatCode>mmm\-yy</c:formatCode>
                      <c:ptCount val="18"/>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numCache>
                  </c:numRef>
                </c:cat>
                <c:val>
                  <c:numRef>
                    <c:extLst xmlns:c15="http://schemas.microsoft.com/office/drawing/2012/chart">
                      <c:ext xmlns:c15="http://schemas.microsoft.com/office/drawing/2012/chart" uri="{02D57815-91ED-43cb-92C2-25804820EDAC}">
                        <c15:formulaRef>
                          <c15:sqref>'CommsReceived+CC rpts - RC'!$D$7:$BK$7</c15:sqref>
                        </c15:formulaRef>
                      </c:ext>
                    </c:extLst>
                    <c:numCache>
                      <c:formatCode>0.0%</c:formatCode>
                      <c:ptCount val="29"/>
                      <c:pt idx="0">
                        <c:v>0.41249142072752232</c:v>
                      </c:pt>
                      <c:pt idx="1">
                        <c:v>0.4326782047521267</c:v>
                      </c:pt>
                      <c:pt idx="2">
                        <c:v>0.43824485373781147</c:v>
                      </c:pt>
                      <c:pt idx="3">
                        <c:v>0.4466732589348778</c:v>
                      </c:pt>
                      <c:pt idx="4">
                        <c:v>0.44995351719863652</c:v>
                      </c:pt>
                      <c:pt idx="5">
                        <c:v>0.46090938828917238</c:v>
                      </c:pt>
                      <c:pt idx="6">
                        <c:v>0.47063492063492063</c:v>
                      </c:pt>
                      <c:pt idx="7">
                        <c:v>0.45454545454545453</c:v>
                      </c:pt>
                      <c:pt idx="8">
                        <c:v>0.43700323815130998</c:v>
                      </c:pt>
                      <c:pt idx="9">
                        <c:v>0.43875783020125281</c:v>
                      </c:pt>
                      <c:pt idx="10">
                        <c:v>0.43651126977460453</c:v>
                      </c:pt>
                      <c:pt idx="11">
                        <c:v>0.42850186658010064</c:v>
                      </c:pt>
                      <c:pt idx="12">
                        <c:v>0.41908173233474438</c:v>
                      </c:pt>
                      <c:pt idx="13">
                        <c:v>0.4332598261771955</c:v>
                      </c:pt>
                      <c:pt idx="14">
                        <c:v>0.44614794940590263</c:v>
                      </c:pt>
                      <c:pt idx="15">
                        <c:v>0.45732952225398121</c:v>
                      </c:pt>
                      <c:pt idx="16">
                        <c:v>0.45100764419735928</c:v>
                      </c:pt>
                      <c:pt idx="17">
                        <c:v>0.44961948249619482</c:v>
                      </c:pt>
                      <c:pt idx="18">
                        <c:v>0.46040189125295511</c:v>
                      </c:pt>
                      <c:pt idx="19">
                        <c:v>0.48831350594821554</c:v>
                      </c:pt>
                      <c:pt idx="20">
                        <c:v>0.48161813150612731</c:v>
                      </c:pt>
                      <c:pt idx="21">
                        <c:v>0.49824058386550241</c:v>
                      </c:pt>
                      <c:pt idx="22">
                        <c:v>0.49616259238203525</c:v>
                      </c:pt>
                      <c:pt idx="23">
                        <c:v>0.47840699042177787</c:v>
                      </c:pt>
                      <c:pt idx="24">
                        <c:v>0.48280919015805768</c:v>
                      </c:pt>
                      <c:pt idx="25">
                        <c:v>0.49199344344975415</c:v>
                      </c:pt>
                      <c:pt idx="26">
                        <c:v>0.48862275449101794</c:v>
                      </c:pt>
                      <c:pt idx="28" formatCode="General">
                        <c:v>0</c:v>
                      </c:pt>
                    </c:numCache>
                  </c:numRef>
                </c:val>
                <c:smooth val="0"/>
                <c:extLst xmlns:c15="http://schemas.microsoft.com/office/drawing/2012/chart">
                  <c:ext xmlns:c16="http://schemas.microsoft.com/office/drawing/2014/chart" uri="{C3380CC4-5D6E-409C-BE32-E72D297353CC}">
                    <c16:uniqueId val="{00000006-3751-405C-9F8D-4FF8FD21FF37}"/>
                  </c:ext>
                </c:extLst>
              </c15:ser>
            </c15:filteredLineSeries>
          </c:ext>
        </c:extLst>
      </c:lineChart>
      <c:dateAx>
        <c:axId val="1183893616"/>
        <c:scaling>
          <c:orientation val="minMax"/>
        </c:scaling>
        <c:delete val="1"/>
        <c:axPos val="b"/>
        <c:numFmt formatCode="mmm\-yy" sourceLinked="1"/>
        <c:majorTickMark val="out"/>
        <c:minorTickMark val="none"/>
        <c:tickLblPos val="nextTo"/>
        <c:crossAx val="1183888368"/>
        <c:crosses val="autoZero"/>
        <c:auto val="1"/>
        <c:lblOffset val="100"/>
        <c:baseTimeUnit val="months"/>
      </c:dateAx>
      <c:valAx>
        <c:axId val="1183888368"/>
        <c:scaling>
          <c:orientation val="minMax"/>
          <c:max val="14000"/>
          <c:min val="0"/>
        </c:scaling>
        <c:delete val="0"/>
        <c:axPos val="l"/>
        <c:majorGridlines>
          <c:spPr>
            <a:ln w="317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Communications &amp; Reports</a:t>
                </a:r>
              </a:p>
            </c:rich>
          </c:tx>
          <c:layout>
            <c:manualLayout>
              <c:xMode val="edge"/>
              <c:yMode val="edge"/>
              <c:x val="3.5428926297719265E-2"/>
              <c:y val="0.223006773301031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93616"/>
        <c:crosses val="autoZero"/>
        <c:crossBetween val="between"/>
      </c:valAx>
      <c:valAx>
        <c:axId val="1771592840"/>
        <c:scaling>
          <c:orientation val="minMax"/>
          <c:max val="1"/>
          <c:min val="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a:t>
                </a:r>
                <a:r>
                  <a:rPr lang="en-US" sz="1100" baseline="0"/>
                  <a:t> Screened In</a:t>
                </a:r>
                <a:endParaRPr lang="en-US" sz="1100"/>
              </a:p>
            </c:rich>
          </c:tx>
          <c:layout>
            <c:manualLayout>
              <c:xMode val="edge"/>
              <c:yMode val="edge"/>
              <c:x val="0.97114225275038157"/>
              <c:y val="0.307898778933648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1596776"/>
        <c:crosses val="max"/>
        <c:crossBetween val="between"/>
        <c:majorUnit val="0.25"/>
      </c:valAx>
      <c:dateAx>
        <c:axId val="1771596776"/>
        <c:scaling>
          <c:orientation val="minMax"/>
        </c:scaling>
        <c:delete val="1"/>
        <c:axPos val="t"/>
        <c:numFmt formatCode="mmm\-yy" sourceLinked="1"/>
        <c:majorTickMark val="out"/>
        <c:minorTickMark val="none"/>
        <c:tickLblPos val="nextTo"/>
        <c:crossAx val="1771592840"/>
        <c:crosses val="max"/>
        <c:auto val="1"/>
        <c:lblOffset val="100"/>
        <c:baseTimeUnit val="months"/>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solidFill>
          <a:sysClr val="window" lastClr="FFFFFF"/>
        </a:solidFill>
        <a:ln>
          <a:solidFill>
            <a:schemeClr val="tx1">
              <a:lumMod val="15000"/>
              <a:lumOff val="85000"/>
            </a:schemeClr>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58881777092118"/>
          <c:y val="2.6271265009364192E-2"/>
          <c:w val="0.83104364293483657"/>
          <c:h val="0.83830064594966491"/>
        </c:manualLayout>
      </c:layout>
      <c:lineChart>
        <c:grouping val="standard"/>
        <c:varyColors val="0"/>
        <c:ser>
          <c:idx val="0"/>
          <c:order val="0"/>
          <c:tx>
            <c:strRef>
              <c:f>'Rpts Completed-AssignedNew - RC'!$B$2</c:f>
              <c:strCache>
                <c:ptCount val="1"/>
                <c:pt idx="0">
                  <c:v>New Reports</c:v>
                </c:pt>
              </c:strCache>
            </c:strRef>
          </c:tx>
          <c:spPr>
            <a:ln w="28575" cap="rnd">
              <a:solidFill>
                <a:srgbClr val="0070C0"/>
              </a:solidFill>
              <a:round/>
            </a:ln>
            <a:effectLst/>
          </c:spPr>
          <c:marker>
            <c:symbol val="diamond"/>
            <c:size val="5"/>
            <c:spPr>
              <a:solidFill>
                <a:srgbClr val="0070C0"/>
              </a:solidFill>
              <a:ln w="9525">
                <a:solidFill>
                  <a:srgbClr val="0070C0"/>
                </a:solidFill>
              </a:ln>
              <a:effectLst/>
            </c:spPr>
          </c:marker>
          <c:cat>
            <c:numRef>
              <c:f>'Rpts Completed-AssignedNew - RC'!$A$22:$A$41</c:f>
              <c:numCache>
                <c:formatCode>mmm\-yy</c:formatCode>
                <c:ptCount val="20"/>
                <c:pt idx="0">
                  <c:v>44228</c:v>
                </c:pt>
                <c:pt idx="1">
                  <c:v>44256</c:v>
                </c:pt>
                <c:pt idx="2">
                  <c:v>44287</c:v>
                </c:pt>
                <c:pt idx="3">
                  <c:v>44317</c:v>
                </c:pt>
                <c:pt idx="4">
                  <c:v>44348</c:v>
                </c:pt>
                <c:pt idx="5">
                  <c:v>44398</c:v>
                </c:pt>
                <c:pt idx="6">
                  <c:v>44429</c:v>
                </c:pt>
                <c:pt idx="7">
                  <c:v>44460</c:v>
                </c:pt>
                <c:pt idx="8">
                  <c:v>44490</c:v>
                </c:pt>
                <c:pt idx="9">
                  <c:v>44521</c:v>
                </c:pt>
                <c:pt idx="10">
                  <c:v>44551</c:v>
                </c:pt>
                <c:pt idx="11">
                  <c:v>44562</c:v>
                </c:pt>
                <c:pt idx="12">
                  <c:v>44593</c:v>
                </c:pt>
                <c:pt idx="13">
                  <c:v>44621</c:v>
                </c:pt>
                <c:pt idx="14">
                  <c:v>44652</c:v>
                </c:pt>
                <c:pt idx="15">
                  <c:v>44682</c:v>
                </c:pt>
                <c:pt idx="16">
                  <c:v>44713</c:v>
                </c:pt>
                <c:pt idx="17">
                  <c:v>44743</c:v>
                </c:pt>
                <c:pt idx="18">
                  <c:v>44774</c:v>
                </c:pt>
                <c:pt idx="19">
                  <c:v>44805</c:v>
                </c:pt>
              </c:numCache>
            </c:numRef>
          </c:cat>
          <c:val>
            <c:numRef>
              <c:f>'Rpts Completed-AssignedNew - RC'!$B$22:$B$41</c:f>
              <c:numCache>
                <c:formatCode>General</c:formatCode>
                <c:ptCount val="20"/>
                <c:pt idx="0">
                  <c:v>3329</c:v>
                </c:pt>
                <c:pt idx="1">
                  <c:v>3746</c:v>
                </c:pt>
                <c:pt idx="2">
                  <c:v>4101</c:v>
                </c:pt>
                <c:pt idx="3">
                  <c:v>3980</c:v>
                </c:pt>
                <c:pt idx="4">
                  <c:v>3132</c:v>
                </c:pt>
                <c:pt idx="5">
                  <c:v>3511</c:v>
                </c:pt>
                <c:pt idx="6">
                  <c:v>4288</c:v>
                </c:pt>
                <c:pt idx="7">
                  <c:v>4257</c:v>
                </c:pt>
                <c:pt idx="8">
                  <c:v>3930</c:v>
                </c:pt>
                <c:pt idx="9">
                  <c:v>3910</c:v>
                </c:pt>
                <c:pt idx="10">
                  <c:v>3573</c:v>
                </c:pt>
                <c:pt idx="11">
                  <c:v>3590</c:v>
                </c:pt>
                <c:pt idx="12">
                  <c:v>3595</c:v>
                </c:pt>
                <c:pt idx="13">
                  <c:v>3866</c:v>
                </c:pt>
                <c:pt idx="14">
                  <c:v>3768</c:v>
                </c:pt>
                <c:pt idx="15">
                  <c:v>3525</c:v>
                </c:pt>
                <c:pt idx="16">
                  <c:v>3084</c:v>
                </c:pt>
                <c:pt idx="17">
                  <c:v>3124</c:v>
                </c:pt>
                <c:pt idx="18">
                  <c:v>3970</c:v>
                </c:pt>
                <c:pt idx="19">
                  <c:v>425</c:v>
                </c:pt>
              </c:numCache>
            </c:numRef>
          </c:val>
          <c:smooth val="0"/>
          <c:extLst>
            <c:ext xmlns:c16="http://schemas.microsoft.com/office/drawing/2014/chart" uri="{C3380CC4-5D6E-409C-BE32-E72D297353CC}">
              <c16:uniqueId val="{00000000-C8F5-41B9-A5FF-9240FEE89012}"/>
            </c:ext>
          </c:extLst>
        </c:ser>
        <c:ser>
          <c:idx val="1"/>
          <c:order val="1"/>
          <c:tx>
            <c:strRef>
              <c:f>'Rpts Completed-AssignedNew - RC'!$C$2</c:f>
              <c:strCache>
                <c:ptCount val="1"/>
                <c:pt idx="0">
                  <c:v>Closed Reports</c:v>
                </c:pt>
              </c:strCache>
            </c:strRef>
          </c:tx>
          <c:spPr>
            <a:ln w="28575" cap="rnd">
              <a:solidFill>
                <a:srgbClr val="C00000"/>
              </a:solidFill>
              <a:round/>
            </a:ln>
            <a:effectLst/>
          </c:spPr>
          <c:marker>
            <c:symbol val="square"/>
            <c:size val="5"/>
            <c:spPr>
              <a:solidFill>
                <a:srgbClr val="C00000"/>
              </a:solidFill>
              <a:ln w="9525">
                <a:noFill/>
              </a:ln>
              <a:effectLst/>
            </c:spPr>
          </c:marker>
          <c:cat>
            <c:numRef>
              <c:f>'Rpts Completed-AssignedNew - RC'!$A$22:$A$41</c:f>
              <c:numCache>
                <c:formatCode>mmm\-yy</c:formatCode>
                <c:ptCount val="20"/>
                <c:pt idx="0">
                  <c:v>44228</c:v>
                </c:pt>
                <c:pt idx="1">
                  <c:v>44256</c:v>
                </c:pt>
                <c:pt idx="2">
                  <c:v>44287</c:v>
                </c:pt>
                <c:pt idx="3">
                  <c:v>44317</c:v>
                </c:pt>
                <c:pt idx="4">
                  <c:v>44348</c:v>
                </c:pt>
                <c:pt idx="5">
                  <c:v>44398</c:v>
                </c:pt>
                <c:pt idx="6">
                  <c:v>44429</c:v>
                </c:pt>
                <c:pt idx="7">
                  <c:v>44460</c:v>
                </c:pt>
                <c:pt idx="8">
                  <c:v>44490</c:v>
                </c:pt>
                <c:pt idx="9">
                  <c:v>44521</c:v>
                </c:pt>
                <c:pt idx="10">
                  <c:v>44551</c:v>
                </c:pt>
                <c:pt idx="11">
                  <c:v>44562</c:v>
                </c:pt>
                <c:pt idx="12">
                  <c:v>44593</c:v>
                </c:pt>
                <c:pt idx="13">
                  <c:v>44621</c:v>
                </c:pt>
                <c:pt idx="14">
                  <c:v>44652</c:v>
                </c:pt>
                <c:pt idx="15">
                  <c:v>44682</c:v>
                </c:pt>
                <c:pt idx="16">
                  <c:v>44713</c:v>
                </c:pt>
                <c:pt idx="17">
                  <c:v>44743</c:v>
                </c:pt>
                <c:pt idx="18">
                  <c:v>44774</c:v>
                </c:pt>
                <c:pt idx="19">
                  <c:v>44805</c:v>
                </c:pt>
              </c:numCache>
            </c:numRef>
          </c:cat>
          <c:val>
            <c:numRef>
              <c:f>'Rpts Completed-AssignedNew - RC'!$C$22:$C$41</c:f>
              <c:numCache>
                <c:formatCode>General</c:formatCode>
                <c:ptCount val="20"/>
                <c:pt idx="0">
                  <c:v>700</c:v>
                </c:pt>
                <c:pt idx="1">
                  <c:v>1958</c:v>
                </c:pt>
                <c:pt idx="2">
                  <c:v>3178</c:v>
                </c:pt>
                <c:pt idx="3">
                  <c:v>2603</c:v>
                </c:pt>
                <c:pt idx="4">
                  <c:v>3169</c:v>
                </c:pt>
                <c:pt idx="5">
                  <c:v>3578</c:v>
                </c:pt>
                <c:pt idx="6">
                  <c:v>3516</c:v>
                </c:pt>
                <c:pt idx="7">
                  <c:v>3553</c:v>
                </c:pt>
                <c:pt idx="8">
                  <c:v>4225</c:v>
                </c:pt>
                <c:pt idx="9">
                  <c:v>3657</c:v>
                </c:pt>
                <c:pt idx="10">
                  <c:v>4112</c:v>
                </c:pt>
                <c:pt idx="11">
                  <c:v>3954</c:v>
                </c:pt>
                <c:pt idx="12">
                  <c:v>4021</c:v>
                </c:pt>
                <c:pt idx="13">
                  <c:v>4577</c:v>
                </c:pt>
                <c:pt idx="14">
                  <c:v>3796</c:v>
                </c:pt>
                <c:pt idx="15">
                  <c:v>3469</c:v>
                </c:pt>
                <c:pt idx="16">
                  <c:v>3946</c:v>
                </c:pt>
                <c:pt idx="17">
                  <c:v>3836</c:v>
                </c:pt>
                <c:pt idx="18">
                  <c:v>3524</c:v>
                </c:pt>
                <c:pt idx="19">
                  <c:v>552</c:v>
                </c:pt>
              </c:numCache>
            </c:numRef>
          </c:val>
          <c:smooth val="0"/>
          <c:extLst>
            <c:ext xmlns:c16="http://schemas.microsoft.com/office/drawing/2014/chart" uri="{C3380CC4-5D6E-409C-BE32-E72D297353CC}">
              <c16:uniqueId val="{00000001-C8F5-41B9-A5FF-9240FEE89012}"/>
            </c:ext>
          </c:extLst>
        </c:ser>
        <c:dLbls>
          <c:showLegendKey val="0"/>
          <c:showVal val="0"/>
          <c:showCatName val="0"/>
          <c:showSerName val="0"/>
          <c:showPercent val="0"/>
          <c:showBubbleSize val="0"/>
        </c:dLbls>
        <c:marker val="1"/>
        <c:smooth val="0"/>
        <c:axId val="410320152"/>
        <c:axId val="410319168"/>
      </c:lineChart>
      <c:dateAx>
        <c:axId val="410320152"/>
        <c:scaling>
          <c:orientation val="minMax"/>
        </c:scaling>
        <c:delete val="1"/>
        <c:axPos val="b"/>
        <c:numFmt formatCode="mmm\-yy" sourceLinked="1"/>
        <c:majorTickMark val="out"/>
        <c:minorTickMark val="none"/>
        <c:tickLblPos val="nextTo"/>
        <c:crossAx val="410319168"/>
        <c:crosses val="autoZero"/>
        <c:auto val="1"/>
        <c:lblOffset val="100"/>
        <c:baseTimeUnit val="months"/>
      </c:dateAx>
      <c:valAx>
        <c:axId val="410319168"/>
        <c:scaling>
          <c:orientation val="minMax"/>
        </c:scaling>
        <c:delete val="0"/>
        <c:axPos val="l"/>
        <c:majorGridlines>
          <c:spPr>
            <a:ln w="317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10320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Entries &amp; Exits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831930487218543E-2"/>
          <c:y val="0.13893303556174261"/>
          <c:w val="0.87799905776557852"/>
          <c:h val="0.57862087433294718"/>
        </c:manualLayout>
      </c:layout>
      <c:lineChart>
        <c:grouping val="standard"/>
        <c:varyColors val="0"/>
        <c:ser>
          <c:idx val="0"/>
          <c:order val="0"/>
          <c:tx>
            <c:strRef>
              <c:f>'entries - RC'!$A$2</c:f>
              <c:strCache>
                <c:ptCount val="1"/>
                <c:pt idx="0">
                  <c:v>Entries</c:v>
                </c:pt>
              </c:strCache>
            </c:strRef>
          </c:tx>
          <c:spPr>
            <a:ln w="28575" cap="rnd">
              <a:solidFill>
                <a:srgbClr val="C00000"/>
              </a:solidFill>
              <a:round/>
            </a:ln>
            <a:effectLst/>
          </c:spPr>
          <c:marker>
            <c:symbol val="none"/>
          </c:marker>
          <c:cat>
            <c:numRef>
              <c:f>'entries - RC'!$AG$1:$BF$1</c:f>
              <c:numCache>
                <c:formatCode>mmm\-yy</c:formatCode>
                <c:ptCount val="26"/>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pt idx="25">
                  <c:v>44805</c:v>
                </c:pt>
              </c:numCache>
            </c:numRef>
          </c:cat>
          <c:val>
            <c:numRef>
              <c:f>'entries - RC'!$AG$2:$BF$2</c:f>
              <c:numCache>
                <c:formatCode>General</c:formatCode>
                <c:ptCount val="26"/>
                <c:pt idx="0">
                  <c:v>969</c:v>
                </c:pt>
                <c:pt idx="1">
                  <c:v>955</c:v>
                </c:pt>
                <c:pt idx="2">
                  <c:v>872</c:v>
                </c:pt>
                <c:pt idx="3">
                  <c:v>760</c:v>
                </c:pt>
                <c:pt idx="4">
                  <c:v>723</c:v>
                </c:pt>
                <c:pt idx="5">
                  <c:v>592</c:v>
                </c:pt>
                <c:pt idx="6">
                  <c:v>675</c:v>
                </c:pt>
                <c:pt idx="7">
                  <c:v>740</c:v>
                </c:pt>
                <c:pt idx="8">
                  <c:v>694</c:v>
                </c:pt>
                <c:pt idx="9">
                  <c:v>700</c:v>
                </c:pt>
                <c:pt idx="10">
                  <c:v>728</c:v>
                </c:pt>
                <c:pt idx="11">
                  <c:v>712</c:v>
                </c:pt>
                <c:pt idx="12">
                  <c:v>696</c:v>
                </c:pt>
                <c:pt idx="13">
                  <c:v>765</c:v>
                </c:pt>
                <c:pt idx="14">
                  <c:v>552</c:v>
                </c:pt>
                <c:pt idx="15">
                  <c:v>610</c:v>
                </c:pt>
                <c:pt idx="16">
                  <c:v>588</c:v>
                </c:pt>
                <c:pt idx="17">
                  <c:v>621</c:v>
                </c:pt>
                <c:pt idx="18">
                  <c:v>605</c:v>
                </c:pt>
                <c:pt idx="19">
                  <c:v>584</c:v>
                </c:pt>
                <c:pt idx="20">
                  <c:v>588</c:v>
                </c:pt>
                <c:pt idx="21">
                  <c:v>548</c:v>
                </c:pt>
                <c:pt idx="22">
                  <c:v>632</c:v>
                </c:pt>
                <c:pt idx="23">
                  <c:v>551</c:v>
                </c:pt>
                <c:pt idx="24">
                  <c:v>591</c:v>
                </c:pt>
                <c:pt idx="25">
                  <c:v>46</c:v>
                </c:pt>
              </c:numCache>
            </c:numRef>
          </c:val>
          <c:smooth val="0"/>
          <c:extLst>
            <c:ext xmlns:c16="http://schemas.microsoft.com/office/drawing/2014/chart" uri="{C3380CC4-5D6E-409C-BE32-E72D297353CC}">
              <c16:uniqueId val="{00000000-8B7A-4349-BC9C-FD80FC50CADB}"/>
            </c:ext>
          </c:extLst>
        </c:ser>
        <c:ser>
          <c:idx val="1"/>
          <c:order val="1"/>
          <c:tx>
            <c:strRef>
              <c:f>'entries - RC'!$A$3</c:f>
              <c:strCache>
                <c:ptCount val="1"/>
                <c:pt idx="0">
                  <c:v>Exits</c:v>
                </c:pt>
              </c:strCache>
            </c:strRef>
          </c:tx>
          <c:spPr>
            <a:ln w="28575" cap="rnd">
              <a:solidFill>
                <a:schemeClr val="accent5"/>
              </a:solidFill>
              <a:round/>
            </a:ln>
            <a:effectLst/>
          </c:spPr>
          <c:marker>
            <c:symbol val="none"/>
          </c:marker>
          <c:cat>
            <c:numRef>
              <c:f>'entries - RC'!$AG$1:$BF$1</c:f>
              <c:numCache>
                <c:formatCode>mmm\-yy</c:formatCode>
                <c:ptCount val="26"/>
                <c:pt idx="0">
                  <c:v>44044</c:v>
                </c:pt>
                <c:pt idx="1">
                  <c:v>44075</c:v>
                </c:pt>
                <c:pt idx="2">
                  <c:v>44105</c:v>
                </c:pt>
                <c:pt idx="3">
                  <c:v>44136</c:v>
                </c:pt>
                <c:pt idx="4">
                  <c:v>44166</c:v>
                </c:pt>
                <c:pt idx="5">
                  <c:v>44197</c:v>
                </c:pt>
                <c:pt idx="6">
                  <c:v>44228</c:v>
                </c:pt>
                <c:pt idx="7">
                  <c:v>44256</c:v>
                </c:pt>
                <c:pt idx="8">
                  <c:v>44287</c:v>
                </c:pt>
                <c:pt idx="9">
                  <c:v>44317</c:v>
                </c:pt>
                <c:pt idx="10">
                  <c:v>44348</c:v>
                </c:pt>
                <c:pt idx="11">
                  <c:v>44378</c:v>
                </c:pt>
                <c:pt idx="12">
                  <c:v>44409</c:v>
                </c:pt>
                <c:pt idx="13">
                  <c:v>44440</c:v>
                </c:pt>
                <c:pt idx="14">
                  <c:v>44470</c:v>
                </c:pt>
                <c:pt idx="15">
                  <c:v>44501</c:v>
                </c:pt>
                <c:pt idx="16">
                  <c:v>44531</c:v>
                </c:pt>
                <c:pt idx="17">
                  <c:v>44562</c:v>
                </c:pt>
                <c:pt idx="18">
                  <c:v>44593</c:v>
                </c:pt>
                <c:pt idx="19">
                  <c:v>44621</c:v>
                </c:pt>
                <c:pt idx="20">
                  <c:v>44652</c:v>
                </c:pt>
                <c:pt idx="21">
                  <c:v>44682</c:v>
                </c:pt>
                <c:pt idx="22">
                  <c:v>44713</c:v>
                </c:pt>
                <c:pt idx="23">
                  <c:v>44743</c:v>
                </c:pt>
                <c:pt idx="24">
                  <c:v>44774</c:v>
                </c:pt>
                <c:pt idx="25">
                  <c:v>44805</c:v>
                </c:pt>
              </c:numCache>
            </c:numRef>
          </c:cat>
          <c:val>
            <c:numRef>
              <c:f>'entries - RC'!$AG$3:$BF$3</c:f>
              <c:numCache>
                <c:formatCode>General</c:formatCode>
                <c:ptCount val="26"/>
                <c:pt idx="0">
                  <c:v>825</c:v>
                </c:pt>
                <c:pt idx="1">
                  <c:v>795</c:v>
                </c:pt>
                <c:pt idx="2">
                  <c:v>815</c:v>
                </c:pt>
                <c:pt idx="3">
                  <c:v>658</c:v>
                </c:pt>
                <c:pt idx="4">
                  <c:v>786</c:v>
                </c:pt>
                <c:pt idx="5">
                  <c:v>682</c:v>
                </c:pt>
                <c:pt idx="6">
                  <c:v>605</c:v>
                </c:pt>
                <c:pt idx="7">
                  <c:v>753</c:v>
                </c:pt>
                <c:pt idx="8">
                  <c:v>750</c:v>
                </c:pt>
                <c:pt idx="9">
                  <c:v>691</c:v>
                </c:pt>
                <c:pt idx="10">
                  <c:v>782</c:v>
                </c:pt>
                <c:pt idx="11">
                  <c:v>777</c:v>
                </c:pt>
                <c:pt idx="12">
                  <c:v>804</c:v>
                </c:pt>
                <c:pt idx="13">
                  <c:v>926</c:v>
                </c:pt>
                <c:pt idx="14">
                  <c:v>758</c:v>
                </c:pt>
                <c:pt idx="15">
                  <c:v>772</c:v>
                </c:pt>
                <c:pt idx="16">
                  <c:v>729</c:v>
                </c:pt>
                <c:pt idx="17">
                  <c:v>686</c:v>
                </c:pt>
                <c:pt idx="18">
                  <c:v>689</c:v>
                </c:pt>
                <c:pt idx="19">
                  <c:v>811</c:v>
                </c:pt>
                <c:pt idx="20">
                  <c:v>697</c:v>
                </c:pt>
                <c:pt idx="21">
                  <c:v>714</c:v>
                </c:pt>
                <c:pt idx="22">
                  <c:v>705</c:v>
                </c:pt>
                <c:pt idx="23">
                  <c:v>690</c:v>
                </c:pt>
                <c:pt idx="24">
                  <c:v>585</c:v>
                </c:pt>
                <c:pt idx="25">
                  <c:v>19</c:v>
                </c:pt>
              </c:numCache>
            </c:numRef>
          </c:val>
          <c:smooth val="0"/>
          <c:extLst>
            <c:ext xmlns:c16="http://schemas.microsoft.com/office/drawing/2014/chart" uri="{C3380CC4-5D6E-409C-BE32-E72D297353CC}">
              <c16:uniqueId val="{00000001-8B7A-4349-BC9C-FD80FC50CADB}"/>
            </c:ext>
          </c:extLst>
        </c:ser>
        <c:dLbls>
          <c:showLegendKey val="0"/>
          <c:showVal val="0"/>
          <c:showCatName val="0"/>
          <c:showSerName val="0"/>
          <c:showPercent val="0"/>
          <c:showBubbleSize val="0"/>
        </c:dLbls>
        <c:smooth val="0"/>
        <c:axId val="1163421943"/>
        <c:axId val="1163426535"/>
      </c:lineChart>
      <c:dateAx>
        <c:axId val="1163421943"/>
        <c:scaling>
          <c:orientation val="minMax"/>
        </c:scaling>
        <c:delete val="1"/>
        <c:axPos val="b"/>
        <c:numFmt formatCode="mmm\-yy" sourceLinked="1"/>
        <c:majorTickMark val="out"/>
        <c:minorTickMark val="none"/>
        <c:tickLblPos val="nextTo"/>
        <c:crossAx val="1163426535"/>
        <c:crosses val="autoZero"/>
        <c:auto val="1"/>
        <c:lblOffset val="100"/>
        <c:baseTimeUnit val="months"/>
      </c:dateAx>
      <c:valAx>
        <c:axId val="1163426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634219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639319095153"/>
          <c:y val="3.5627521278326683E-2"/>
          <c:w val="0.786808179491432"/>
          <c:h val="0.68172841168582698"/>
        </c:manualLayout>
      </c:layout>
      <c:barChart>
        <c:barDir val="col"/>
        <c:grouping val="stacked"/>
        <c:varyColors val="0"/>
        <c:ser>
          <c:idx val="0"/>
          <c:order val="0"/>
          <c:tx>
            <c:strRef>
              <c:f>'IH - LH'!$A$7</c:f>
              <c:strCache>
                <c:ptCount val="1"/>
                <c:pt idx="0">
                  <c:v>Reasonable Candidate</c:v>
                </c:pt>
              </c:strCache>
            </c:strRef>
          </c:tx>
          <c:spPr>
            <a:solidFill>
              <a:srgbClr val="002060"/>
            </a:solidFill>
            <a:ln>
              <a:noFill/>
            </a:ln>
            <a:effectLst/>
          </c:spPr>
          <c:invertIfNegative val="0"/>
          <c:cat>
            <c:strRef>
              <c:f>'IH - LH'!$AS$6:$BL$6</c:f>
              <c:strCache>
                <c:ptCount val="18"/>
                <c:pt idx="0">
                  <c:v>Mar 2021</c:v>
                </c:pt>
                <c:pt idx="1">
                  <c:v>Apr
 2021</c:v>
                </c:pt>
                <c:pt idx="2">
                  <c:v>May 2021</c:v>
                </c:pt>
                <c:pt idx="3">
                  <c:v>Jun 2021</c:v>
                </c:pt>
                <c:pt idx="4">
                  <c:v>Jul 
2021</c:v>
                </c:pt>
                <c:pt idx="5">
                  <c:v>Aug 
2021</c:v>
                </c:pt>
                <c:pt idx="6">
                  <c:v>Sep 
2021</c:v>
                </c:pt>
                <c:pt idx="7">
                  <c:v>Oct 
2021</c:v>
                </c:pt>
                <c:pt idx="8">
                  <c:v>Nov 
2021</c:v>
                </c:pt>
                <c:pt idx="9">
                  <c:v>Dec
2021</c:v>
                </c:pt>
                <c:pt idx="10">
                  <c:v>Jan 2022</c:v>
                </c:pt>
                <c:pt idx="11">
                  <c:v>Feb 2022</c:v>
                </c:pt>
                <c:pt idx="12">
                  <c:v>Mar 2022</c:v>
                </c:pt>
                <c:pt idx="13">
                  <c:v>Apr 2022</c:v>
                </c:pt>
                <c:pt idx="14">
                  <c:v>May 2022</c:v>
                </c:pt>
                <c:pt idx="15">
                  <c:v>Jun 2022</c:v>
                </c:pt>
                <c:pt idx="16">
                  <c:v>Jul 2022</c:v>
                </c:pt>
                <c:pt idx="17">
                  <c:v>Aug 2022</c:v>
                </c:pt>
              </c:strCache>
            </c:strRef>
          </c:cat>
          <c:val>
            <c:numRef>
              <c:f>'IH - LH'!$AS$7:$BL$7</c:f>
              <c:numCache>
                <c:formatCode>General</c:formatCode>
                <c:ptCount val="18"/>
                <c:pt idx="0">
                  <c:v>1951</c:v>
                </c:pt>
                <c:pt idx="1">
                  <c:v>1743</c:v>
                </c:pt>
                <c:pt idx="2">
                  <c:v>1509</c:v>
                </c:pt>
                <c:pt idx="3">
                  <c:v>1441</c:v>
                </c:pt>
                <c:pt idx="4">
                  <c:v>1345</c:v>
                </c:pt>
                <c:pt idx="5">
                  <c:v>1285</c:v>
                </c:pt>
                <c:pt idx="6">
                  <c:v>1248</c:v>
                </c:pt>
                <c:pt idx="7">
                  <c:v>1321</c:v>
                </c:pt>
                <c:pt idx="8">
                  <c:v>1333</c:v>
                </c:pt>
                <c:pt idx="9">
                  <c:v>1313</c:v>
                </c:pt>
                <c:pt idx="10">
                  <c:v>1350</c:v>
                </c:pt>
                <c:pt idx="11">
                  <c:v>1332</c:v>
                </c:pt>
                <c:pt idx="12">
                  <c:v>1270</c:v>
                </c:pt>
                <c:pt idx="13">
                  <c:v>1145</c:v>
                </c:pt>
                <c:pt idx="14">
                  <c:v>1177</c:v>
                </c:pt>
                <c:pt idx="15">
                  <c:v>1191</c:v>
                </c:pt>
                <c:pt idx="16">
                  <c:v>1172</c:v>
                </c:pt>
                <c:pt idx="17">
                  <c:v>1116</c:v>
                </c:pt>
              </c:numCache>
            </c:numRef>
          </c:val>
          <c:extLst>
            <c:ext xmlns:c16="http://schemas.microsoft.com/office/drawing/2014/chart" uri="{C3380CC4-5D6E-409C-BE32-E72D297353CC}">
              <c16:uniqueId val="{00000000-F635-4AFA-A46C-19840C02330C}"/>
            </c:ext>
          </c:extLst>
        </c:ser>
        <c:ser>
          <c:idx val="1"/>
          <c:order val="1"/>
          <c:tx>
            <c:strRef>
              <c:f>'IH - LH'!$A$8</c:f>
              <c:strCache>
                <c:ptCount val="1"/>
                <c:pt idx="0">
                  <c:v> Non-Reasonable Candidate</c:v>
                </c:pt>
              </c:strCache>
            </c:strRef>
          </c:tx>
          <c:spPr>
            <a:solidFill>
              <a:schemeClr val="accent4"/>
            </a:solidFill>
            <a:ln>
              <a:noFill/>
            </a:ln>
            <a:effectLst/>
          </c:spPr>
          <c:invertIfNegative val="0"/>
          <c:cat>
            <c:strRef>
              <c:f>'IH - LH'!$AS$6:$BL$6</c:f>
              <c:strCache>
                <c:ptCount val="18"/>
                <c:pt idx="0">
                  <c:v>Mar 2021</c:v>
                </c:pt>
                <c:pt idx="1">
                  <c:v>Apr
 2021</c:v>
                </c:pt>
                <c:pt idx="2">
                  <c:v>May 2021</c:v>
                </c:pt>
                <c:pt idx="3">
                  <c:v>Jun 2021</c:v>
                </c:pt>
                <c:pt idx="4">
                  <c:v>Jul 
2021</c:v>
                </c:pt>
                <c:pt idx="5">
                  <c:v>Aug 
2021</c:v>
                </c:pt>
                <c:pt idx="6">
                  <c:v>Sep 
2021</c:v>
                </c:pt>
                <c:pt idx="7">
                  <c:v>Oct 
2021</c:v>
                </c:pt>
                <c:pt idx="8">
                  <c:v>Nov 
2021</c:v>
                </c:pt>
                <c:pt idx="9">
                  <c:v>Dec
2021</c:v>
                </c:pt>
                <c:pt idx="10">
                  <c:v>Jan 2022</c:v>
                </c:pt>
                <c:pt idx="11">
                  <c:v>Feb 2022</c:v>
                </c:pt>
                <c:pt idx="12">
                  <c:v>Mar 2022</c:v>
                </c:pt>
                <c:pt idx="13">
                  <c:v>Apr 2022</c:v>
                </c:pt>
                <c:pt idx="14">
                  <c:v>May 2022</c:v>
                </c:pt>
                <c:pt idx="15">
                  <c:v>Jun 2022</c:v>
                </c:pt>
                <c:pt idx="16">
                  <c:v>Jul 2022</c:v>
                </c:pt>
                <c:pt idx="17">
                  <c:v>Aug 2022</c:v>
                </c:pt>
              </c:strCache>
            </c:strRef>
          </c:cat>
          <c:val>
            <c:numRef>
              <c:f>'IH - LH'!$AS$8:$BL$8</c:f>
              <c:numCache>
                <c:formatCode>General</c:formatCode>
                <c:ptCount val="18"/>
                <c:pt idx="0">
                  <c:v>1048</c:v>
                </c:pt>
                <c:pt idx="1">
                  <c:v>954</c:v>
                </c:pt>
                <c:pt idx="2">
                  <c:v>818</c:v>
                </c:pt>
                <c:pt idx="3">
                  <c:v>838</c:v>
                </c:pt>
                <c:pt idx="4">
                  <c:v>788</c:v>
                </c:pt>
                <c:pt idx="5">
                  <c:v>905</c:v>
                </c:pt>
                <c:pt idx="6">
                  <c:v>961</c:v>
                </c:pt>
                <c:pt idx="7">
                  <c:v>1092</c:v>
                </c:pt>
                <c:pt idx="8">
                  <c:v>1199</c:v>
                </c:pt>
                <c:pt idx="9">
                  <c:v>1222</c:v>
                </c:pt>
                <c:pt idx="10">
                  <c:v>1304</c:v>
                </c:pt>
                <c:pt idx="11">
                  <c:v>1318</c:v>
                </c:pt>
                <c:pt idx="12">
                  <c:v>1333</c:v>
                </c:pt>
                <c:pt idx="13">
                  <c:v>1384</c:v>
                </c:pt>
                <c:pt idx="14">
                  <c:v>1381</c:v>
                </c:pt>
                <c:pt idx="15">
                  <c:v>1233</c:v>
                </c:pt>
                <c:pt idx="16">
                  <c:v>1180</c:v>
                </c:pt>
                <c:pt idx="17">
                  <c:v>1056</c:v>
                </c:pt>
              </c:numCache>
            </c:numRef>
          </c:val>
          <c:extLst>
            <c:ext xmlns:c16="http://schemas.microsoft.com/office/drawing/2014/chart" uri="{C3380CC4-5D6E-409C-BE32-E72D297353CC}">
              <c16:uniqueId val="{00000001-F635-4AFA-A46C-19840C02330C}"/>
            </c:ext>
          </c:extLst>
        </c:ser>
        <c:ser>
          <c:idx val="2"/>
          <c:order val="2"/>
          <c:tx>
            <c:strRef>
              <c:f>'IH - LH'!$A$9</c:f>
              <c:strCache>
                <c:ptCount val="1"/>
                <c:pt idx="0">
                  <c:v>Reasonable Candidate - Not Identified</c:v>
                </c:pt>
              </c:strCache>
            </c:strRef>
          </c:tx>
          <c:spPr>
            <a:solidFill>
              <a:srgbClr val="FF0000"/>
            </a:solidFill>
            <a:ln>
              <a:noFill/>
            </a:ln>
            <a:effectLst/>
          </c:spPr>
          <c:invertIfNegative val="0"/>
          <c:cat>
            <c:strRef>
              <c:f>'IH - LH'!$AS$6:$BL$6</c:f>
              <c:strCache>
                <c:ptCount val="18"/>
                <c:pt idx="0">
                  <c:v>Mar 2021</c:v>
                </c:pt>
                <c:pt idx="1">
                  <c:v>Apr
 2021</c:v>
                </c:pt>
                <c:pt idx="2">
                  <c:v>May 2021</c:v>
                </c:pt>
                <c:pt idx="3">
                  <c:v>Jun 2021</c:v>
                </c:pt>
                <c:pt idx="4">
                  <c:v>Jul 
2021</c:v>
                </c:pt>
                <c:pt idx="5">
                  <c:v>Aug 
2021</c:v>
                </c:pt>
                <c:pt idx="6">
                  <c:v>Sep 
2021</c:v>
                </c:pt>
                <c:pt idx="7">
                  <c:v>Oct 
2021</c:v>
                </c:pt>
                <c:pt idx="8">
                  <c:v>Nov 
2021</c:v>
                </c:pt>
                <c:pt idx="9">
                  <c:v>Dec
2021</c:v>
                </c:pt>
                <c:pt idx="10">
                  <c:v>Jan 2022</c:v>
                </c:pt>
                <c:pt idx="11">
                  <c:v>Feb 2022</c:v>
                </c:pt>
                <c:pt idx="12">
                  <c:v>Mar 2022</c:v>
                </c:pt>
                <c:pt idx="13">
                  <c:v>Apr 2022</c:v>
                </c:pt>
                <c:pt idx="14">
                  <c:v>May 2022</c:v>
                </c:pt>
                <c:pt idx="15">
                  <c:v>Jun 2022</c:v>
                </c:pt>
                <c:pt idx="16">
                  <c:v>Jul 2022</c:v>
                </c:pt>
                <c:pt idx="17">
                  <c:v>Aug 2022</c:v>
                </c:pt>
              </c:strCache>
            </c:strRef>
          </c:cat>
          <c:val>
            <c:numRef>
              <c:f>'IH - LH'!$AS$9:$BL$9</c:f>
              <c:numCache>
                <c:formatCode>General</c:formatCode>
                <c:ptCount val="18"/>
                <c:pt idx="0">
                  <c:v>71</c:v>
                </c:pt>
                <c:pt idx="1">
                  <c:v>103</c:v>
                </c:pt>
                <c:pt idx="2">
                  <c:v>102</c:v>
                </c:pt>
                <c:pt idx="3">
                  <c:v>84</c:v>
                </c:pt>
                <c:pt idx="4">
                  <c:v>57</c:v>
                </c:pt>
                <c:pt idx="5">
                  <c:v>53</c:v>
                </c:pt>
                <c:pt idx="6">
                  <c:v>56</c:v>
                </c:pt>
                <c:pt idx="7">
                  <c:v>68</c:v>
                </c:pt>
                <c:pt idx="8">
                  <c:v>90</c:v>
                </c:pt>
                <c:pt idx="9">
                  <c:v>72</c:v>
                </c:pt>
                <c:pt idx="10">
                  <c:v>107</c:v>
                </c:pt>
                <c:pt idx="11">
                  <c:v>99</c:v>
                </c:pt>
                <c:pt idx="12">
                  <c:v>124</c:v>
                </c:pt>
                <c:pt idx="13">
                  <c:v>96</c:v>
                </c:pt>
                <c:pt idx="14">
                  <c:v>94</c:v>
                </c:pt>
                <c:pt idx="15">
                  <c:v>83</c:v>
                </c:pt>
                <c:pt idx="16">
                  <c:v>83</c:v>
                </c:pt>
                <c:pt idx="17">
                  <c:v>85</c:v>
                </c:pt>
              </c:numCache>
            </c:numRef>
          </c:val>
          <c:extLst>
            <c:ext xmlns:c16="http://schemas.microsoft.com/office/drawing/2014/chart" uri="{C3380CC4-5D6E-409C-BE32-E72D297353CC}">
              <c16:uniqueId val="{00000002-F635-4AFA-A46C-19840C02330C}"/>
            </c:ext>
          </c:extLst>
        </c:ser>
        <c:dLbls>
          <c:showLegendKey val="0"/>
          <c:showVal val="0"/>
          <c:showCatName val="0"/>
          <c:showSerName val="0"/>
          <c:showPercent val="0"/>
          <c:showBubbleSize val="0"/>
        </c:dLbls>
        <c:gapWidth val="100"/>
        <c:overlap val="100"/>
        <c:axId val="1736611040"/>
        <c:axId val="1736607104"/>
      </c:barChart>
      <c:lineChart>
        <c:grouping val="standard"/>
        <c:varyColors val="0"/>
        <c:ser>
          <c:idx val="3"/>
          <c:order val="3"/>
          <c:tx>
            <c:strRef>
              <c:f>'IH - LH'!$A$10</c:f>
              <c:strCache>
                <c:ptCount val="1"/>
                <c:pt idx="0">
                  <c:v>Total In-Home Care</c:v>
                </c:pt>
              </c:strCache>
            </c:strRef>
          </c:tx>
          <c:spPr>
            <a:ln w="0" cap="rnd">
              <a:solidFill>
                <a:schemeClr val="bg1">
                  <a:alpha val="0"/>
                </a:schemeClr>
              </a:solidFill>
              <a:round/>
            </a:ln>
            <a:effectLst/>
          </c:spPr>
          <c:marker>
            <c:symbol val="none"/>
          </c:marker>
          <c:cat>
            <c:strRef>
              <c:f>'IH - LH'!$AS$6:$BL$6</c:f>
              <c:strCache>
                <c:ptCount val="18"/>
                <c:pt idx="0">
                  <c:v>Mar 2021</c:v>
                </c:pt>
                <c:pt idx="1">
                  <c:v>Apr
 2021</c:v>
                </c:pt>
                <c:pt idx="2">
                  <c:v>May 2021</c:v>
                </c:pt>
                <c:pt idx="3">
                  <c:v>Jun 2021</c:v>
                </c:pt>
                <c:pt idx="4">
                  <c:v>Jul 
2021</c:v>
                </c:pt>
                <c:pt idx="5">
                  <c:v>Aug 
2021</c:v>
                </c:pt>
                <c:pt idx="6">
                  <c:v>Sep 
2021</c:v>
                </c:pt>
                <c:pt idx="7">
                  <c:v>Oct 
2021</c:v>
                </c:pt>
                <c:pt idx="8">
                  <c:v>Nov 
2021</c:v>
                </c:pt>
                <c:pt idx="9">
                  <c:v>Dec
2021</c:v>
                </c:pt>
                <c:pt idx="10">
                  <c:v>Jan 2022</c:v>
                </c:pt>
                <c:pt idx="11">
                  <c:v>Feb 2022</c:v>
                </c:pt>
                <c:pt idx="12">
                  <c:v>Mar 2022</c:v>
                </c:pt>
                <c:pt idx="13">
                  <c:v>Apr 2022</c:v>
                </c:pt>
                <c:pt idx="14">
                  <c:v>May 2022</c:v>
                </c:pt>
                <c:pt idx="15">
                  <c:v>Jun 2022</c:v>
                </c:pt>
                <c:pt idx="16">
                  <c:v>Jul 2022</c:v>
                </c:pt>
                <c:pt idx="17">
                  <c:v>Aug 2022</c:v>
                </c:pt>
              </c:strCache>
            </c:strRef>
          </c:cat>
          <c:val>
            <c:numRef>
              <c:f>'IH - LH'!$AS$10:$BL$10</c:f>
              <c:numCache>
                <c:formatCode>General</c:formatCode>
                <c:ptCount val="18"/>
                <c:pt idx="0">
                  <c:v>3070</c:v>
                </c:pt>
                <c:pt idx="1">
                  <c:v>2800</c:v>
                </c:pt>
                <c:pt idx="2">
                  <c:v>2429</c:v>
                </c:pt>
                <c:pt idx="3">
                  <c:v>2363</c:v>
                </c:pt>
                <c:pt idx="4">
                  <c:v>2190</c:v>
                </c:pt>
                <c:pt idx="5">
                  <c:v>2243</c:v>
                </c:pt>
                <c:pt idx="6">
                  <c:v>2265</c:v>
                </c:pt>
                <c:pt idx="7">
                  <c:v>2481</c:v>
                </c:pt>
                <c:pt idx="8">
                  <c:v>2622</c:v>
                </c:pt>
                <c:pt idx="9">
                  <c:v>2607</c:v>
                </c:pt>
                <c:pt idx="10">
                  <c:v>2761</c:v>
                </c:pt>
                <c:pt idx="11">
                  <c:v>2749</c:v>
                </c:pt>
                <c:pt idx="12">
                  <c:v>2727</c:v>
                </c:pt>
                <c:pt idx="13">
                  <c:v>2625</c:v>
                </c:pt>
                <c:pt idx="14">
                  <c:v>2652</c:v>
                </c:pt>
                <c:pt idx="15">
                  <c:v>2507</c:v>
                </c:pt>
                <c:pt idx="16">
                  <c:v>2435</c:v>
                </c:pt>
                <c:pt idx="17">
                  <c:v>2257</c:v>
                </c:pt>
              </c:numCache>
            </c:numRef>
          </c:val>
          <c:smooth val="0"/>
          <c:extLst xmlns:c15="http://schemas.microsoft.com/office/drawing/2012/chart">
            <c:ext xmlns:c16="http://schemas.microsoft.com/office/drawing/2014/chart" uri="{C3380CC4-5D6E-409C-BE32-E72D297353CC}">
              <c16:uniqueId val="{00000003-F635-4AFA-A46C-19840C02330C}"/>
            </c:ext>
          </c:extLst>
        </c:ser>
        <c:dLbls>
          <c:showLegendKey val="0"/>
          <c:showVal val="0"/>
          <c:showCatName val="0"/>
          <c:showSerName val="0"/>
          <c:showPercent val="0"/>
          <c:showBubbleSize val="0"/>
        </c:dLbls>
        <c:marker val="1"/>
        <c:smooth val="0"/>
        <c:axId val="1744459960"/>
        <c:axId val="1744457336"/>
        <c:extLst/>
      </c:lineChart>
      <c:catAx>
        <c:axId val="173661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607104"/>
        <c:crosses val="autoZero"/>
        <c:auto val="1"/>
        <c:lblAlgn val="ctr"/>
        <c:lblOffset val="100"/>
        <c:noMultiLvlLbl val="0"/>
      </c:catAx>
      <c:valAx>
        <c:axId val="1736607104"/>
        <c:scaling>
          <c:orientation val="minMax"/>
        </c:scaling>
        <c:delete val="0"/>
        <c:axPos val="l"/>
        <c:majorGridlines>
          <c:spPr>
            <a:ln w="317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611040"/>
        <c:crosses val="autoZero"/>
        <c:crossBetween val="between"/>
      </c:valAx>
      <c:valAx>
        <c:axId val="1744457336"/>
        <c:scaling>
          <c:orientation val="minMax"/>
        </c:scaling>
        <c:delete val="1"/>
        <c:axPos val="r"/>
        <c:numFmt formatCode="General" sourceLinked="1"/>
        <c:majorTickMark val="out"/>
        <c:minorTickMark val="none"/>
        <c:tickLblPos val="nextTo"/>
        <c:crossAx val="1744459960"/>
        <c:crosses val="max"/>
        <c:crossBetween val="between"/>
      </c:valAx>
      <c:catAx>
        <c:axId val="1744459960"/>
        <c:scaling>
          <c:orientation val="minMax"/>
        </c:scaling>
        <c:delete val="1"/>
        <c:axPos val="b"/>
        <c:numFmt formatCode="General" sourceLinked="1"/>
        <c:majorTickMark val="out"/>
        <c:minorTickMark val="none"/>
        <c:tickLblPos val="nextTo"/>
        <c:crossAx val="174445733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6939744725527495"/>
          <c:y val="0.1307390429872853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47169515590214"/>
          <c:y val="0.38429101138187827"/>
          <c:w val="0.8642369520346378"/>
          <c:h val="0.36832741256180185"/>
        </c:manualLayout>
      </c:layout>
      <c:barChart>
        <c:barDir val="col"/>
        <c:grouping val="clustered"/>
        <c:varyColors val="0"/>
        <c:ser>
          <c:idx val="0"/>
          <c:order val="0"/>
          <c:tx>
            <c:strRef>
              <c:f>'IH - LH'!$A$12:$AR$12</c:f>
              <c:strCache>
                <c:ptCount val="44"/>
                <c:pt idx="0">
                  <c:v>No Case Plan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 - LH'!$BG$2:$BL$2</c:f>
              <c:strCache>
                <c:ptCount val="6"/>
                <c:pt idx="0">
                  <c:v>Mar 2022</c:v>
                </c:pt>
                <c:pt idx="1">
                  <c:v>Apr 2022</c:v>
                </c:pt>
                <c:pt idx="2">
                  <c:v>May 2022</c:v>
                </c:pt>
                <c:pt idx="3">
                  <c:v>Jun 2022</c:v>
                </c:pt>
                <c:pt idx="4">
                  <c:v>Jul 2022</c:v>
                </c:pt>
                <c:pt idx="5">
                  <c:v>Aug 2022</c:v>
                </c:pt>
              </c:strCache>
            </c:strRef>
          </c:cat>
          <c:val>
            <c:numRef>
              <c:f>'IH - LH'!$BG$12:$BL$12</c:f>
              <c:numCache>
                <c:formatCode>General</c:formatCode>
                <c:ptCount val="6"/>
                <c:pt idx="0">
                  <c:v>995</c:v>
                </c:pt>
                <c:pt idx="1">
                  <c:v>911</c:v>
                </c:pt>
                <c:pt idx="2">
                  <c:v>807</c:v>
                </c:pt>
                <c:pt idx="3">
                  <c:v>748</c:v>
                </c:pt>
                <c:pt idx="4">
                  <c:v>770</c:v>
                </c:pt>
                <c:pt idx="5">
                  <c:v>719</c:v>
                </c:pt>
              </c:numCache>
            </c:numRef>
          </c:val>
          <c:extLst>
            <c:ext xmlns:c16="http://schemas.microsoft.com/office/drawing/2014/chart" uri="{C3380CC4-5D6E-409C-BE32-E72D297353CC}">
              <c16:uniqueId val="{00000000-71E6-49E6-8E45-2F82CE473662}"/>
            </c:ext>
          </c:extLst>
        </c:ser>
        <c:dLbls>
          <c:dLblPos val="outEnd"/>
          <c:showLegendKey val="0"/>
          <c:showVal val="1"/>
          <c:showCatName val="0"/>
          <c:showSerName val="0"/>
          <c:showPercent val="0"/>
          <c:showBubbleSize val="0"/>
        </c:dLbls>
        <c:gapWidth val="127"/>
        <c:overlap val="-27"/>
        <c:axId val="1390933448"/>
        <c:axId val="1390935088"/>
      </c:barChart>
      <c:catAx>
        <c:axId val="1390933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0935088"/>
        <c:crosses val="autoZero"/>
        <c:auto val="1"/>
        <c:lblAlgn val="ctr"/>
        <c:lblOffset val="100"/>
        <c:noMultiLvlLbl val="0"/>
      </c:catAx>
      <c:valAx>
        <c:axId val="1390935088"/>
        <c:scaling>
          <c:orientation val="minMax"/>
        </c:scaling>
        <c:delete val="1"/>
        <c:axPos val="l"/>
        <c:numFmt formatCode="General" sourceLinked="1"/>
        <c:majorTickMark val="out"/>
        <c:minorTickMark val="none"/>
        <c:tickLblPos val="nextTo"/>
        <c:crossAx val="139093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44206995771919"/>
          <c:y val="8.5068807339449548E-2"/>
          <c:w val="0.82342315993330772"/>
          <c:h val="0.68184335042982014"/>
        </c:manualLayout>
      </c:layout>
      <c:barChart>
        <c:barDir val="col"/>
        <c:grouping val="stacked"/>
        <c:varyColors val="0"/>
        <c:ser>
          <c:idx val="4"/>
          <c:order val="1"/>
          <c:tx>
            <c:strRef>
              <c:f>'OOH Care-LH'!$A$16</c:f>
              <c:strCache>
                <c:ptCount val="1"/>
                <c:pt idx="0">
                  <c:v>    Unlicensed (Primarily Kinship)</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2F-4E79-92CC-4A0304A47376}"/>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2F-4E79-92CC-4A0304A47376}"/>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2F-4E79-92CC-4A0304A47376}"/>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46%</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2F-4E79-92CC-4A0304A47376}"/>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47%</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2F-4E79-92CC-4A0304A47376}"/>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47%</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2F-4E79-92CC-4A0304A47376}"/>
                </c:ext>
              </c:extLst>
            </c:dLbl>
            <c:dLbl>
              <c:idx val="6"/>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2F-4E79-92CC-4A0304A47376}"/>
                </c:ext>
              </c:extLst>
            </c:dLbl>
            <c:dLbl>
              <c:idx val="7"/>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49%</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2F-4E79-92CC-4A0304A47376}"/>
                </c:ext>
              </c:extLst>
            </c:dLbl>
            <c:dLbl>
              <c:idx val="8"/>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2F-4E79-92CC-4A0304A47376}"/>
                </c:ext>
              </c:extLst>
            </c:dLbl>
            <c:dLbl>
              <c:idx val="9"/>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2F-4E79-92CC-4A0304A47376}"/>
                </c:ext>
              </c:extLst>
            </c:dLbl>
            <c:dLbl>
              <c:idx val="1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2F-4E79-92CC-4A0304A47376}"/>
                </c:ext>
              </c:extLst>
            </c:dLbl>
            <c:dLbl>
              <c:idx val="1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2F-4E79-92CC-4A0304A47376}"/>
                </c:ext>
              </c:extLst>
            </c:dLbl>
            <c:dLbl>
              <c:idx val="1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sz="900" b="0" i="0" u="none" strike="noStrike" kern="1200" baseline="0">
                        <a:solidFill>
                          <a:schemeClr val="bg1"/>
                        </a:solidFill>
                      </a:rPr>
                      <a:t>48%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2F-4E79-92CC-4A0304A47376}"/>
                </c:ext>
              </c:extLst>
            </c:dLbl>
            <c:dLbl>
              <c:idx val="13"/>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2F-4E79-92CC-4A0304A47376}"/>
                </c:ext>
              </c:extLst>
            </c:dLbl>
            <c:dLbl>
              <c:idx val="1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r>
                      <a:rPr lang="en-US">
                        <a:solidFill>
                          <a:schemeClr val="bg1"/>
                        </a:solidFill>
                      </a:rPr>
                      <a:t>49%</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22F-4E79-92CC-4A0304A47376}"/>
                </c:ext>
              </c:extLst>
            </c:dLbl>
            <c:dLbl>
              <c:idx val="1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22F-4E79-92CC-4A0304A47376}"/>
                </c:ext>
              </c:extLst>
            </c:dLbl>
            <c:dLbl>
              <c:idx val="16"/>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22F-4E79-92CC-4A0304A47376}"/>
                </c:ext>
              </c:extLst>
            </c:dLbl>
            <c:dLbl>
              <c:idx val="17"/>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2F-4E79-92CC-4A0304A473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Care-LH'!$AW$16:$BP$16</c:f>
              <c:numCache>
                <c:formatCode>General</c:formatCode>
                <c:ptCount val="18"/>
                <c:pt idx="0">
                  <c:v>6155</c:v>
                </c:pt>
                <c:pt idx="1">
                  <c:v>6220</c:v>
                </c:pt>
                <c:pt idx="2">
                  <c:v>6241</c:v>
                </c:pt>
                <c:pt idx="3">
                  <c:v>6227</c:v>
                </c:pt>
                <c:pt idx="4">
                  <c:v>6200</c:v>
                </c:pt>
                <c:pt idx="5">
                  <c:v>6223</c:v>
                </c:pt>
                <c:pt idx="6">
                  <c:v>6172</c:v>
                </c:pt>
                <c:pt idx="7">
                  <c:v>6003</c:v>
                </c:pt>
                <c:pt idx="8">
                  <c:v>6023</c:v>
                </c:pt>
                <c:pt idx="9">
                  <c:v>5942</c:v>
                </c:pt>
                <c:pt idx="10">
                  <c:v>5900</c:v>
                </c:pt>
                <c:pt idx="11">
                  <c:v>5754</c:v>
                </c:pt>
                <c:pt idx="12">
                  <c:v>5719</c:v>
                </c:pt>
                <c:pt idx="13">
                  <c:v>5692</c:v>
                </c:pt>
                <c:pt idx="14">
                  <c:v>5709</c:v>
                </c:pt>
                <c:pt idx="15">
                  <c:v>5659</c:v>
                </c:pt>
                <c:pt idx="16">
                  <c:v>5622</c:v>
                </c:pt>
                <c:pt idx="17">
                  <c:v>5622</c:v>
                </c:pt>
              </c:numCache>
              <c:extLst/>
            </c:numRef>
          </c:val>
          <c:extLst>
            <c:ext xmlns:c16="http://schemas.microsoft.com/office/drawing/2014/chart" uri="{C3380CC4-5D6E-409C-BE32-E72D297353CC}">
              <c16:uniqueId val="{00000012-322F-4E79-92CC-4A0304A47376}"/>
            </c:ext>
          </c:extLst>
        </c:ser>
        <c:ser>
          <c:idx val="3"/>
          <c:order val="2"/>
          <c:tx>
            <c:strRef>
              <c:f>'OOH Care-LH'!$A$17</c:f>
              <c:strCache>
                <c:ptCount val="1"/>
                <c:pt idx="0">
                  <c:v>    Foster Care</c:v>
                </c:pt>
              </c:strCache>
            </c:strRef>
          </c:tx>
          <c:spPr>
            <a:solidFill>
              <a:schemeClr val="accent4"/>
            </a:solidFill>
            <a:ln>
              <a:noFill/>
            </a:ln>
            <a:effectLst/>
          </c:spPr>
          <c:invertIfNegative val="0"/>
          <c:dLbls>
            <c:dLbl>
              <c:idx val="0"/>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22F-4E79-92CC-4A0304A47376}"/>
                </c:ext>
              </c:extLst>
            </c:dLbl>
            <c:dLbl>
              <c:idx val="1"/>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22F-4E79-92CC-4A0304A47376}"/>
                </c:ext>
              </c:extLst>
            </c:dLbl>
            <c:dLbl>
              <c:idx val="2"/>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22F-4E79-92CC-4A0304A47376}"/>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22F-4E79-92CC-4A0304A47376}"/>
                </c:ext>
              </c:extLst>
            </c:dLbl>
            <c:dLbl>
              <c:idx val="4"/>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22F-4E79-92CC-4A0304A47376}"/>
                </c:ext>
              </c:extLst>
            </c:dLbl>
            <c:dLbl>
              <c:idx val="5"/>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22F-4E79-92CC-4A0304A47376}"/>
                </c:ext>
              </c:extLst>
            </c:dLbl>
            <c:dLbl>
              <c:idx val="6"/>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22F-4E79-92CC-4A0304A47376}"/>
                </c:ext>
              </c:extLst>
            </c:dLbl>
            <c:dLbl>
              <c:idx val="7"/>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22F-4E79-92CC-4A0304A47376}"/>
                </c:ext>
              </c:extLst>
            </c:dLbl>
            <c:dLbl>
              <c:idx val="8"/>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22F-4E79-92CC-4A0304A47376}"/>
                </c:ext>
              </c:extLst>
            </c:dLbl>
            <c:dLbl>
              <c:idx val="9"/>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22F-4E79-92CC-4A0304A47376}"/>
                </c:ext>
              </c:extLst>
            </c:dLbl>
            <c:dLbl>
              <c:idx val="10"/>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22F-4E79-92CC-4A0304A47376}"/>
                </c:ext>
              </c:extLst>
            </c:dLbl>
            <c:dLbl>
              <c:idx val="11"/>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22F-4E79-92CC-4A0304A47376}"/>
                </c:ext>
              </c:extLst>
            </c:dLbl>
            <c:dLbl>
              <c:idx val="12"/>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22F-4E79-92CC-4A0304A47376}"/>
                </c:ext>
              </c:extLst>
            </c:dLbl>
            <c:dLbl>
              <c:idx val="13"/>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22F-4E79-92CC-4A0304A47376}"/>
                </c:ext>
              </c:extLst>
            </c:dLbl>
            <c:dLbl>
              <c:idx val="14"/>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22F-4E79-92CC-4A0304A47376}"/>
                </c:ext>
              </c:extLst>
            </c:dLbl>
            <c:dLbl>
              <c:idx val="15"/>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22F-4E79-92CC-4A0304A47376}"/>
                </c:ext>
              </c:extLst>
            </c:dLbl>
            <c:dLbl>
              <c:idx val="16"/>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22F-4E79-92CC-4A0304A47376}"/>
                </c:ext>
              </c:extLst>
            </c:dLbl>
            <c:dLbl>
              <c:idx val="17"/>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22F-4E79-92CC-4A0304A473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Care-LH'!$AW$17:$BP$17</c:f>
              <c:numCache>
                <c:formatCode>General</c:formatCode>
                <c:ptCount val="18"/>
                <c:pt idx="0">
                  <c:v>4749</c:v>
                </c:pt>
                <c:pt idx="1">
                  <c:v>4687</c:v>
                </c:pt>
                <c:pt idx="2">
                  <c:v>4596</c:v>
                </c:pt>
                <c:pt idx="3">
                  <c:v>4538</c:v>
                </c:pt>
                <c:pt idx="4">
                  <c:v>4467</c:v>
                </c:pt>
                <c:pt idx="5">
                  <c:v>4375</c:v>
                </c:pt>
                <c:pt idx="6">
                  <c:v>4303</c:v>
                </c:pt>
                <c:pt idx="7">
                  <c:v>4121</c:v>
                </c:pt>
                <c:pt idx="8">
                  <c:v>3991</c:v>
                </c:pt>
                <c:pt idx="9">
                  <c:v>4045</c:v>
                </c:pt>
                <c:pt idx="10">
                  <c:v>3994</c:v>
                </c:pt>
                <c:pt idx="11">
                  <c:v>3932</c:v>
                </c:pt>
                <c:pt idx="12">
                  <c:v>3848</c:v>
                </c:pt>
                <c:pt idx="13">
                  <c:v>3762</c:v>
                </c:pt>
                <c:pt idx="14">
                  <c:v>3685</c:v>
                </c:pt>
                <c:pt idx="15">
                  <c:v>3605</c:v>
                </c:pt>
                <c:pt idx="16">
                  <c:v>3519</c:v>
                </c:pt>
                <c:pt idx="17">
                  <c:v>3519</c:v>
                </c:pt>
              </c:numCache>
              <c:extLst/>
            </c:numRef>
          </c:val>
          <c:extLst>
            <c:ext xmlns:c16="http://schemas.microsoft.com/office/drawing/2014/chart" uri="{C3380CC4-5D6E-409C-BE32-E72D297353CC}">
              <c16:uniqueId val="{00000025-322F-4E79-92CC-4A0304A47376}"/>
            </c:ext>
          </c:extLst>
        </c:ser>
        <c:ser>
          <c:idx val="0"/>
          <c:order val="3"/>
          <c:tx>
            <c:strRef>
              <c:f>'OOH Care-LH'!$A$18</c:f>
              <c:strCache>
                <c:ptCount val="1"/>
                <c:pt idx="0">
                  <c:v>    Congregate Care</c:v>
                </c:pt>
              </c:strCache>
            </c:strRef>
          </c:tx>
          <c:spPr>
            <a:solidFill>
              <a:schemeClr val="accent1"/>
            </a:solidFill>
            <a:ln>
              <a:noFill/>
            </a:ln>
            <a:effectLst/>
          </c:spPr>
          <c:invertIfNegative val="0"/>
          <c:dLbls>
            <c:dLbl>
              <c:idx val="0"/>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22F-4E79-92CC-4A0304A47376}"/>
                </c:ext>
              </c:extLst>
            </c:dLbl>
            <c:dLbl>
              <c:idx val="1"/>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22F-4E79-92CC-4A0304A47376}"/>
                </c:ext>
              </c:extLst>
            </c:dLbl>
            <c:dLbl>
              <c:idx val="2"/>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22F-4E79-92CC-4A0304A47376}"/>
                </c:ext>
              </c:extLst>
            </c:dLbl>
            <c:dLbl>
              <c:idx val="3"/>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22F-4E79-92CC-4A0304A47376}"/>
                </c:ext>
              </c:extLst>
            </c:dLbl>
            <c:dLbl>
              <c:idx val="4"/>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22F-4E79-92CC-4A0304A47376}"/>
                </c:ext>
              </c:extLst>
            </c:dLbl>
            <c:dLbl>
              <c:idx val="5"/>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22F-4E79-92CC-4A0304A47376}"/>
                </c:ext>
              </c:extLst>
            </c:dLbl>
            <c:dLbl>
              <c:idx val="6"/>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322F-4E79-92CC-4A0304A47376}"/>
                </c:ext>
              </c:extLst>
            </c:dLbl>
            <c:dLbl>
              <c:idx val="7"/>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22F-4E79-92CC-4A0304A47376}"/>
                </c:ext>
              </c:extLst>
            </c:dLbl>
            <c:dLbl>
              <c:idx val="8"/>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22F-4E79-92CC-4A0304A47376}"/>
                </c:ext>
              </c:extLst>
            </c:dLbl>
            <c:dLbl>
              <c:idx val="9"/>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22F-4E79-92CC-4A0304A47376}"/>
                </c:ext>
              </c:extLst>
            </c:dLbl>
            <c:dLbl>
              <c:idx val="10"/>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322F-4E79-92CC-4A0304A47376}"/>
                </c:ext>
              </c:extLst>
            </c:dLbl>
            <c:dLbl>
              <c:idx val="11"/>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322F-4E79-92CC-4A0304A47376}"/>
                </c:ext>
              </c:extLst>
            </c:dLbl>
            <c:dLbl>
              <c:idx val="12"/>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322F-4E79-92CC-4A0304A47376}"/>
                </c:ext>
              </c:extLst>
            </c:dLbl>
            <c:dLbl>
              <c:idx val="13"/>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322F-4E79-92CC-4A0304A47376}"/>
                </c:ext>
              </c:extLst>
            </c:dLbl>
            <c:dLbl>
              <c:idx val="1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322F-4E79-92CC-4A0304A47376}"/>
                </c:ext>
              </c:extLst>
            </c:dLbl>
            <c:dLbl>
              <c:idx val="15"/>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322F-4E79-92CC-4A0304A47376}"/>
                </c:ext>
              </c:extLst>
            </c:dLbl>
            <c:dLbl>
              <c:idx val="16"/>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322F-4E79-92CC-4A0304A47376}"/>
                </c:ext>
              </c:extLst>
            </c:dLbl>
            <c:dLbl>
              <c:idx val="17"/>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322F-4E79-92CC-4A0304A473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Care-LH'!$AW$18:$BP$18</c:f>
              <c:numCache>
                <c:formatCode>General</c:formatCode>
                <c:ptCount val="18"/>
                <c:pt idx="0">
                  <c:v>1844</c:v>
                </c:pt>
                <c:pt idx="1">
                  <c:v>1850</c:v>
                </c:pt>
                <c:pt idx="2">
                  <c:v>1843</c:v>
                </c:pt>
                <c:pt idx="3">
                  <c:v>1848</c:v>
                </c:pt>
                <c:pt idx="4">
                  <c:v>1850</c:v>
                </c:pt>
                <c:pt idx="5">
                  <c:v>1880</c:v>
                </c:pt>
                <c:pt idx="6">
                  <c:v>1833</c:v>
                </c:pt>
                <c:pt idx="7">
                  <c:v>1803</c:v>
                </c:pt>
                <c:pt idx="8">
                  <c:v>1757</c:v>
                </c:pt>
                <c:pt idx="9">
                  <c:v>1813</c:v>
                </c:pt>
                <c:pt idx="10">
                  <c:v>1847</c:v>
                </c:pt>
                <c:pt idx="11">
                  <c:v>1884</c:v>
                </c:pt>
                <c:pt idx="12">
                  <c:v>1908</c:v>
                </c:pt>
                <c:pt idx="13">
                  <c:v>1871</c:v>
                </c:pt>
                <c:pt idx="14">
                  <c:v>1891</c:v>
                </c:pt>
                <c:pt idx="15">
                  <c:v>1844</c:v>
                </c:pt>
                <c:pt idx="16">
                  <c:v>1850</c:v>
                </c:pt>
                <c:pt idx="17">
                  <c:v>1835</c:v>
                </c:pt>
              </c:numCache>
              <c:extLst/>
            </c:numRef>
          </c:val>
          <c:extLst>
            <c:ext xmlns:c16="http://schemas.microsoft.com/office/drawing/2014/chart" uri="{C3380CC4-5D6E-409C-BE32-E72D297353CC}">
              <c16:uniqueId val="{00000038-322F-4E79-92CC-4A0304A47376}"/>
            </c:ext>
          </c:extLst>
        </c:ser>
        <c:ser>
          <c:idx val="2"/>
          <c:order val="4"/>
          <c:tx>
            <c:strRef>
              <c:f>'OOH Care-LH'!$A$19</c:f>
              <c:strCache>
                <c:ptCount val="1"/>
                <c:pt idx="0">
                  <c:v>    Independent Living</c:v>
                </c:pt>
              </c:strCache>
            </c:strRef>
          </c:tx>
          <c:spPr>
            <a:solidFill>
              <a:schemeClr val="accent3"/>
            </a:solidFill>
            <a:ln>
              <a:noFill/>
            </a:ln>
            <a:effectLst/>
          </c:spPr>
          <c:invertIfNegative val="0"/>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Care-LH'!$AW$19:$BP$19</c:f>
              <c:numCache>
                <c:formatCode>General</c:formatCode>
                <c:ptCount val="18"/>
                <c:pt idx="9">
                  <c:v>1</c:v>
                </c:pt>
                <c:pt idx="10">
                  <c:v>2</c:v>
                </c:pt>
                <c:pt idx="11">
                  <c:v>1</c:v>
                </c:pt>
                <c:pt idx="12">
                  <c:v>1</c:v>
                </c:pt>
                <c:pt idx="13">
                  <c:v>1</c:v>
                </c:pt>
                <c:pt idx="15">
                  <c:v>1</c:v>
                </c:pt>
                <c:pt idx="16">
                  <c:v>2</c:v>
                </c:pt>
                <c:pt idx="17">
                  <c:v>2</c:v>
                </c:pt>
              </c:numCache>
              <c:extLst/>
            </c:numRef>
          </c:val>
          <c:extLst>
            <c:ext xmlns:c16="http://schemas.microsoft.com/office/drawing/2014/chart" uri="{C3380CC4-5D6E-409C-BE32-E72D297353CC}">
              <c16:uniqueId val="{00000039-322F-4E79-92CC-4A0304A47376}"/>
            </c:ext>
          </c:extLst>
        </c:ser>
        <c:ser>
          <c:idx val="1"/>
          <c:order val="5"/>
          <c:tx>
            <c:strRef>
              <c:f>'OOH Care-LH'!$A$20</c:f>
              <c:strCache>
                <c:ptCount val="1"/>
                <c:pt idx="0">
                  <c:v>    Other</c:v>
                </c:pt>
              </c:strCache>
            </c:strRef>
          </c:tx>
          <c:spPr>
            <a:solidFill>
              <a:schemeClr val="accent2"/>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322F-4E79-92CC-4A0304A47376}"/>
                </c:ext>
              </c:extLst>
            </c:dLbl>
            <c:dLbl>
              <c:idx val="1"/>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322F-4E79-92CC-4A0304A47376}"/>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322F-4E79-92CC-4A0304A47376}"/>
                </c:ext>
              </c:extLst>
            </c:dLbl>
            <c:dLbl>
              <c:idx val="3"/>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322F-4E79-92CC-4A0304A47376}"/>
                </c:ext>
              </c:extLst>
            </c:dLbl>
            <c:dLbl>
              <c:idx val="4"/>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322F-4E79-92CC-4A0304A47376}"/>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322F-4E79-92CC-4A0304A47376}"/>
                </c:ext>
              </c:extLst>
            </c:dLbl>
            <c:dLbl>
              <c:idx val="6"/>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322F-4E79-92CC-4A0304A47376}"/>
                </c:ext>
              </c:extLst>
            </c:dLbl>
            <c:dLbl>
              <c:idx val="7"/>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322F-4E79-92CC-4A0304A47376}"/>
                </c:ext>
              </c:extLst>
            </c:dLbl>
            <c:dLbl>
              <c:idx val="8"/>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322F-4E79-92CC-4A0304A47376}"/>
                </c:ext>
              </c:extLst>
            </c:dLbl>
            <c:dLbl>
              <c:idx val="9"/>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322F-4E79-92CC-4A0304A47376}"/>
                </c:ext>
              </c:extLst>
            </c:dLbl>
            <c:dLbl>
              <c:idx val="10"/>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322F-4E79-92CC-4A0304A47376}"/>
                </c:ext>
              </c:extLst>
            </c:dLbl>
            <c:dLbl>
              <c:idx val="1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322F-4E79-92CC-4A0304A47376}"/>
                </c:ext>
              </c:extLst>
            </c:dLbl>
            <c:dLbl>
              <c:idx val="12"/>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322F-4E79-92CC-4A0304A47376}"/>
                </c:ext>
              </c:extLst>
            </c:dLbl>
            <c:dLbl>
              <c:idx val="1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322F-4E79-92CC-4A0304A47376}"/>
                </c:ext>
              </c:extLst>
            </c:dLbl>
            <c:dLbl>
              <c:idx val="14"/>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322F-4E79-92CC-4A0304A47376}"/>
                </c:ext>
              </c:extLst>
            </c:dLbl>
            <c:dLbl>
              <c:idx val="15"/>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322F-4E79-92CC-4A0304A47376}"/>
                </c:ext>
              </c:extLst>
            </c:dLbl>
            <c:dLbl>
              <c:idx val="16"/>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322F-4E79-92CC-4A0304A47376}"/>
                </c:ext>
              </c:extLst>
            </c:dLbl>
            <c:dLbl>
              <c:idx val="17"/>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322F-4E79-92CC-4A0304A473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Care-LH'!$AV$27:$BP$27</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Care-LH'!$AW$20:$BP$20</c:f>
              <c:numCache>
                <c:formatCode>_(* #,##0_);_(* \(#,##0\);_(* "-"??_);_(@_)</c:formatCode>
                <c:ptCount val="18"/>
                <c:pt idx="0">
                  <c:v>665</c:v>
                </c:pt>
                <c:pt idx="1">
                  <c:v>690</c:v>
                </c:pt>
                <c:pt idx="2">
                  <c:v>765</c:v>
                </c:pt>
                <c:pt idx="3" formatCode="General">
                  <c:v>785</c:v>
                </c:pt>
                <c:pt idx="4">
                  <c:v>832</c:v>
                </c:pt>
                <c:pt idx="5">
                  <c:v>857</c:v>
                </c:pt>
                <c:pt idx="6">
                  <c:v>895</c:v>
                </c:pt>
                <c:pt idx="7" formatCode="General">
                  <c:v>584</c:v>
                </c:pt>
                <c:pt idx="8">
                  <c:v>604</c:v>
                </c:pt>
                <c:pt idx="9">
                  <c:v>528</c:v>
                </c:pt>
                <c:pt idx="10">
                  <c:v>515</c:v>
                </c:pt>
                <c:pt idx="11">
                  <c:v>492</c:v>
                </c:pt>
                <c:pt idx="12">
                  <c:v>479</c:v>
                </c:pt>
                <c:pt idx="13">
                  <c:v>470</c:v>
                </c:pt>
                <c:pt idx="14">
                  <c:v>459</c:v>
                </c:pt>
                <c:pt idx="15">
                  <c:v>485</c:v>
                </c:pt>
                <c:pt idx="16">
                  <c:v>580</c:v>
                </c:pt>
                <c:pt idx="17">
                  <c:v>618</c:v>
                </c:pt>
              </c:numCache>
              <c:extLst/>
            </c:numRef>
          </c:val>
          <c:extLst>
            <c:ext xmlns:c16="http://schemas.microsoft.com/office/drawing/2014/chart" uri="{C3380CC4-5D6E-409C-BE32-E72D297353CC}">
              <c16:uniqueId val="{0000004C-322F-4E79-92CC-4A0304A47376}"/>
            </c:ext>
          </c:extLst>
        </c:ser>
        <c:dLbls>
          <c:showLegendKey val="0"/>
          <c:showVal val="0"/>
          <c:showCatName val="0"/>
          <c:showSerName val="0"/>
          <c:showPercent val="0"/>
          <c:showBubbleSize val="0"/>
        </c:dLbls>
        <c:gapWidth val="65"/>
        <c:overlap val="100"/>
        <c:axId val="596594112"/>
        <c:axId val="596587880"/>
      </c:barChart>
      <c:lineChart>
        <c:grouping val="standard"/>
        <c:varyColors val="0"/>
        <c:ser>
          <c:idx val="5"/>
          <c:order val="0"/>
          <c:tx>
            <c:strRef>
              <c:f>'OOH Care-LH'!$A$15</c:f>
              <c:strCache>
                <c:ptCount val="1"/>
                <c:pt idx="0">
                  <c:v>Total in Out-of-Home Care</c:v>
                </c:pt>
              </c:strCache>
            </c:strRef>
          </c:tx>
          <c:spPr>
            <a:ln w="25400" cap="rnd">
              <a:noFill/>
              <a:round/>
            </a:ln>
            <a:effectLst/>
          </c:spPr>
          <c:marker>
            <c:symbol val="none"/>
          </c:marker>
          <c:cat>
            <c:strRef>
              <c:f>'OOH Care-LH'!$AW$14:$BP$14</c:f>
              <c:strCache>
                <c:ptCount val="18"/>
                <c:pt idx="0">
                  <c:v>Apr 2021</c:v>
                </c:pt>
                <c:pt idx="1">
                  <c:v>May 2021</c:v>
                </c:pt>
                <c:pt idx="2">
                  <c:v>Jun 2021</c:v>
                </c:pt>
                <c:pt idx="3">
                  <c:v>Jul 2021</c:v>
                </c:pt>
                <c:pt idx="4">
                  <c:v>Aug 2021</c:v>
                </c:pt>
                <c:pt idx="5">
                  <c:v>Sep 2021</c:v>
                </c:pt>
                <c:pt idx="6">
                  <c:v>Oct 2021</c:v>
                </c:pt>
                <c:pt idx="7">
                  <c:v>Nov 2021</c:v>
                </c:pt>
                <c:pt idx="8">
                  <c:v>Dec 2021</c:v>
                </c:pt>
                <c:pt idx="9">
                  <c:v>Jan 2022</c:v>
                </c:pt>
                <c:pt idx="10">
                  <c:v>Feb 2022</c:v>
                </c:pt>
                <c:pt idx="11">
                  <c:v>Mar 2022</c:v>
                </c:pt>
                <c:pt idx="12">
                  <c:v>Apr 2022</c:v>
                </c:pt>
                <c:pt idx="13">
                  <c:v>May 2022</c:v>
                </c:pt>
                <c:pt idx="14">
                  <c:v>June 2022</c:v>
                </c:pt>
                <c:pt idx="15">
                  <c:v>July 2022</c:v>
                </c:pt>
                <c:pt idx="16">
                  <c:v>Aug 2022</c:v>
                </c:pt>
                <c:pt idx="17">
                  <c:v>Sep 2022</c:v>
                </c:pt>
              </c:strCache>
              <c:extLst/>
            </c:strRef>
          </c:cat>
          <c:val>
            <c:numRef>
              <c:f>'OOH Care-LH'!$AW$15:$BP$15</c:f>
              <c:numCache>
                <c:formatCode>_(* #,##0_);_(* \(#,##0\);_(* "-"??_);_(@_)</c:formatCode>
                <c:ptCount val="18"/>
                <c:pt idx="0">
                  <c:v>13413</c:v>
                </c:pt>
                <c:pt idx="1">
                  <c:v>13447</c:v>
                </c:pt>
                <c:pt idx="2">
                  <c:v>13445</c:v>
                </c:pt>
                <c:pt idx="3">
                  <c:v>13398</c:v>
                </c:pt>
                <c:pt idx="4">
                  <c:v>13349</c:v>
                </c:pt>
                <c:pt idx="5">
                  <c:v>13335</c:v>
                </c:pt>
                <c:pt idx="6">
                  <c:v>13203</c:v>
                </c:pt>
                <c:pt idx="7">
                  <c:v>12511</c:v>
                </c:pt>
                <c:pt idx="8">
                  <c:v>12375</c:v>
                </c:pt>
                <c:pt idx="9">
                  <c:v>12329</c:v>
                </c:pt>
                <c:pt idx="10">
                  <c:v>12258</c:v>
                </c:pt>
                <c:pt idx="11">
                  <c:v>12063</c:v>
                </c:pt>
                <c:pt idx="12">
                  <c:v>11955</c:v>
                </c:pt>
                <c:pt idx="13">
                  <c:v>11796</c:v>
                </c:pt>
                <c:pt idx="14">
                  <c:v>11744</c:v>
                </c:pt>
                <c:pt idx="15">
                  <c:v>11594</c:v>
                </c:pt>
                <c:pt idx="16">
                  <c:v>11573</c:v>
                </c:pt>
                <c:pt idx="17">
                  <c:v>11596</c:v>
                </c:pt>
              </c:numCache>
              <c:extLst/>
            </c:numRef>
          </c:val>
          <c:smooth val="0"/>
          <c:extLst xmlns:c15="http://schemas.microsoft.com/office/drawing/2012/chart">
            <c:ext xmlns:c16="http://schemas.microsoft.com/office/drawing/2014/chart" uri="{C3380CC4-5D6E-409C-BE32-E72D297353CC}">
              <c16:uniqueId val="{0000004D-322F-4E79-92CC-4A0304A47376}"/>
            </c:ext>
          </c:extLst>
        </c:ser>
        <c:dLbls>
          <c:showLegendKey val="0"/>
          <c:showVal val="0"/>
          <c:showCatName val="0"/>
          <c:showSerName val="0"/>
          <c:showPercent val="0"/>
          <c:showBubbleSize val="0"/>
        </c:dLbls>
        <c:marker val="1"/>
        <c:smooth val="0"/>
        <c:axId val="596594112"/>
        <c:axId val="596587880"/>
      </c:lineChart>
      <c:catAx>
        <c:axId val="596594112"/>
        <c:scaling>
          <c:orientation val="minMax"/>
        </c:scaling>
        <c:delete val="1"/>
        <c:axPos val="b"/>
        <c:numFmt formatCode="General" sourceLinked="1"/>
        <c:majorTickMark val="out"/>
        <c:minorTickMark val="none"/>
        <c:tickLblPos val="nextTo"/>
        <c:crossAx val="596587880"/>
        <c:crosses val="autoZero"/>
        <c:auto val="0"/>
        <c:lblAlgn val="ctr"/>
        <c:lblOffset val="100"/>
        <c:noMultiLvlLbl val="0"/>
      </c:catAx>
      <c:valAx>
        <c:axId val="5965878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59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89EFBAE5-70B1-47D2-B721-516041C6CC98}" type="datetimeFigureOut">
              <a:rPr lang="en-US" smtClean="0"/>
              <a:t>9/7/2022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903EFCAC-DD94-4555-9E25-27B719D3B770}" type="slidenum">
              <a:rPr lang="en-US" smtClean="0"/>
              <a:t>‹#›</a:t>
            </a:fld>
            <a:endParaRPr lang="en-US" dirty="0"/>
          </a:p>
        </p:txBody>
      </p:sp>
    </p:spTree>
    <p:extLst>
      <p:ext uri="{BB962C8B-B14F-4D97-AF65-F5344CB8AC3E}">
        <p14:creationId xmlns:p14="http://schemas.microsoft.com/office/powerpoint/2010/main" val="559992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BC8739B-7455-484E-956F-ECC177374197}" type="datetimeFigureOut">
              <a:rPr lang="en-US" smtClean="0"/>
              <a:t>9/7/2022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71C24B7-3B19-429E-B25B-09CBF9963E6B}" type="slidenum">
              <a:rPr lang="en-US" smtClean="0"/>
              <a:t>‹#›</a:t>
            </a:fld>
            <a:endParaRPr lang="en-US" dirty="0"/>
          </a:p>
        </p:txBody>
      </p:sp>
    </p:spTree>
    <p:extLst>
      <p:ext uri="{BB962C8B-B14F-4D97-AF65-F5344CB8AC3E}">
        <p14:creationId xmlns:p14="http://schemas.microsoft.com/office/powerpoint/2010/main" val="214515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1</a:t>
            </a:fld>
            <a:endParaRPr lang="en-US" dirty="0"/>
          </a:p>
        </p:txBody>
      </p:sp>
    </p:spTree>
    <p:extLst>
      <p:ext uri="{BB962C8B-B14F-4D97-AF65-F5344CB8AC3E}">
        <p14:creationId xmlns:p14="http://schemas.microsoft.com/office/powerpoint/2010/main" val="329134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10</a:t>
            </a:fld>
            <a:endParaRPr lang="en-US" dirty="0"/>
          </a:p>
        </p:txBody>
      </p:sp>
    </p:spTree>
    <p:extLst>
      <p:ext uri="{BB962C8B-B14F-4D97-AF65-F5344CB8AC3E}">
        <p14:creationId xmlns:p14="http://schemas.microsoft.com/office/powerpoint/2010/main" val="35619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15</a:t>
            </a:fld>
            <a:endParaRPr lang="en-US" dirty="0"/>
          </a:p>
        </p:txBody>
      </p:sp>
    </p:spTree>
    <p:extLst>
      <p:ext uri="{BB962C8B-B14F-4D97-AF65-F5344CB8AC3E}">
        <p14:creationId xmlns:p14="http://schemas.microsoft.com/office/powerpoint/2010/main" val="19145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38200" y="6096000"/>
            <a:ext cx="548640" cy="396240"/>
          </a:xfrm>
        </p:spPr>
        <p:txBody>
          <a:bodyPr/>
          <a:lstStyle/>
          <a:p>
            <a:fld id="{417F24C7-2064-4072-AFEA-ED94539B00E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62000"/>
          </a:xfrm>
        </p:spPr>
        <p:txBody>
          <a:bodyPr/>
          <a:lstStyle/>
          <a:p>
            <a:r>
              <a:rPr lang="en-US" dirty="0"/>
              <a:t>Click to edit Master title style</a:t>
            </a:r>
          </a:p>
        </p:txBody>
      </p:sp>
      <p:sp>
        <p:nvSpPr>
          <p:cNvPr id="3" name="Content Placeholder 2"/>
          <p:cNvSpPr>
            <a:spLocks noGrp="1"/>
          </p:cNvSpPr>
          <p:nvPr>
            <p:ph idx="1"/>
          </p:nvPr>
        </p:nvSpPr>
        <p:spPr>
          <a:xfrm>
            <a:off x="457200" y="1143000"/>
            <a:ext cx="7620000" cy="5029200"/>
          </a:xfrm>
        </p:spPr>
        <p:txBody>
          <a:bodyPr/>
          <a:lstStyle>
            <a:lvl1pPr marL="4572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334000" y="6324600"/>
            <a:ext cx="2753360" cy="365760"/>
          </a:xfrm>
          <a:prstGeom prst="rect">
            <a:avLst/>
          </a:prstGeom>
        </p:spPr>
        <p:txBody>
          <a:bodyPr/>
          <a:lstStyle/>
          <a:p>
            <a:fld id="{0FF0177B-C911-42E2-AE46-3A06A56EB5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4343400"/>
            <a:ext cx="7467599"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5800" y="26670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257800" y="6324600"/>
            <a:ext cx="2753360" cy="365760"/>
          </a:xfrm>
          <a:prstGeom prst="rect">
            <a:avLst/>
          </a:prstGeo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257800" y="6324600"/>
            <a:ext cx="2787189" cy="365760"/>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5029200" y="6324600"/>
            <a:ext cx="3053081" cy="365760"/>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00219"/>
          </a:xfrm>
        </p:spPr>
        <p:txBody>
          <a:bodyPr lIns="0" tIns="0" bIns="91440" anchor="t" anchorCtr="0">
            <a:spAutoFit/>
          </a:bodyPr>
          <a:lstStyle>
            <a:lvl1pPr algn="ct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0"/>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52578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334000" y="6324600"/>
            <a:ext cx="2748281" cy="365760"/>
          </a:xfrm>
          <a:prstGeom prst="rect">
            <a:avLst/>
          </a:prstGeom>
        </p:spPr>
        <p:txBody>
          <a:bodyPr/>
          <a:lstStyle/>
          <a:p>
            <a:endParaRPr lang="en-US" dirty="0"/>
          </a:p>
        </p:txBody>
      </p:sp>
      <p:sp>
        <p:nvSpPr>
          <p:cNvPr id="9" name="Content Placeholder 8"/>
          <p:cNvSpPr>
            <a:spLocks noGrp="1"/>
          </p:cNvSpPr>
          <p:nvPr>
            <p:ph sz="quarter" idx="13"/>
          </p:nvPr>
        </p:nvSpPr>
        <p:spPr>
          <a:xfrm>
            <a:off x="304800" y="381000"/>
            <a:ext cx="7772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153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16002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p:cNvSpPr>
          <p:nvPr>
            <p:ph type="ftr" sz="quarter" idx="12"/>
          </p:nvPr>
        </p:nvSpPr>
        <p:spPr>
          <a:xfrm>
            <a:off x="5257800" y="6324600"/>
            <a:ext cx="2824481" cy="365760"/>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334000" y="6324600"/>
            <a:ext cx="2748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5438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7F24C7-2064-4072-AFEA-ED94539B00EC}" type="slidenum">
              <a:rPr lang="en-US" smtClean="0"/>
              <a:t>‹#›</a:t>
            </a:fld>
            <a:endParaRPr lang="en-US" dirty="0"/>
          </a:p>
        </p:txBody>
      </p:sp>
      <p:grpSp>
        <p:nvGrpSpPr>
          <p:cNvPr id="11" name="Group 10"/>
          <p:cNvGrpSpPr/>
          <p:nvPr/>
        </p:nvGrpSpPr>
        <p:grpSpPr>
          <a:xfrm>
            <a:off x="8077200" y="0"/>
            <a:ext cx="1066800" cy="6858000"/>
            <a:chOff x="8077200" y="0"/>
            <a:chExt cx="1066800" cy="6858000"/>
          </a:xfrm>
        </p:grpSpPr>
        <p:sp>
          <p:nvSpPr>
            <p:cNvPr id="7" name="Rectangle 6"/>
            <p:cNvSpPr/>
            <p:nvPr userDrawn="1"/>
          </p:nvSpPr>
          <p:spPr>
            <a:xfrm>
              <a:off x="8503920" y="0"/>
              <a:ext cx="6400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5450014"/>
              <a:ext cx="1066799" cy="1407986"/>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a:t>Department of Child Safety</a:t>
            </a:r>
            <a:br>
              <a:rPr lang="en-US" sz="4800" dirty="0"/>
            </a:br>
            <a:r>
              <a:rPr lang="en-US" sz="4800" dirty="0"/>
              <a:t>Weekly Data Charts</a:t>
            </a:r>
          </a:p>
        </p:txBody>
      </p:sp>
      <p:sp>
        <p:nvSpPr>
          <p:cNvPr id="8" name="Subtitle 7"/>
          <p:cNvSpPr>
            <a:spLocks noGrp="1"/>
          </p:cNvSpPr>
          <p:nvPr>
            <p:ph type="subTitle" idx="1"/>
          </p:nvPr>
        </p:nvSpPr>
        <p:spPr>
          <a:xfrm>
            <a:off x="762000" y="4648200"/>
            <a:ext cx="6461760" cy="1066800"/>
          </a:xfrm>
        </p:spPr>
        <p:txBody>
          <a:bodyPr>
            <a:normAutofit/>
          </a:bodyPr>
          <a:lstStyle/>
          <a:p>
            <a:endParaRPr lang="en-US" sz="1800" dirty="0"/>
          </a:p>
          <a:p>
            <a:r>
              <a:rPr lang="en-US" sz="1800" dirty="0"/>
              <a:t>Data as of week beginning:  9/5/2022 </a:t>
            </a:r>
          </a:p>
        </p:txBody>
      </p:sp>
      <p:sp>
        <p:nvSpPr>
          <p:cNvPr id="2" name="Slide Number Placeholder 1"/>
          <p:cNvSpPr>
            <a:spLocks noGrp="1"/>
          </p:cNvSpPr>
          <p:nvPr>
            <p:ph type="sldNum" sz="quarter" idx="12"/>
          </p:nvPr>
        </p:nvSpPr>
        <p:spPr/>
        <p:txBody>
          <a:bodyPr/>
          <a:lstStyle/>
          <a:p>
            <a:fld id="{417F24C7-2064-4072-AFEA-ED94539B00EC}" type="slidenum">
              <a:rPr lang="en-US" smtClean="0"/>
              <a:t>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679" y="5410200"/>
            <a:ext cx="1175321" cy="1447800"/>
          </a:xfrm>
          <a:prstGeom prst="rect">
            <a:avLst/>
          </a:prstGeom>
        </p:spPr>
      </p:pic>
    </p:spTree>
    <p:extLst>
      <p:ext uri="{BB962C8B-B14F-4D97-AF65-F5344CB8AC3E}">
        <p14:creationId xmlns:p14="http://schemas.microsoft.com/office/powerpoint/2010/main" val="307859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954107"/>
          </a:xfrm>
        </p:spPr>
        <p:txBody>
          <a:bodyPr/>
          <a:lstStyle/>
          <a:p>
            <a:r>
              <a:rPr lang="en-US" sz="3600" dirty="0"/>
              <a:t>Children in Out-of-Home Care </a:t>
            </a:r>
            <a:br>
              <a:rPr lang="en-US" sz="3200" dirty="0"/>
            </a:br>
            <a:r>
              <a:rPr lang="en-US" sz="2000" dirty="0"/>
              <a:t>(0-17 years old) </a:t>
            </a:r>
          </a:p>
        </p:txBody>
      </p:sp>
      <p:sp>
        <p:nvSpPr>
          <p:cNvPr id="7" name="TextBox 6"/>
          <p:cNvSpPr txBox="1"/>
          <p:nvPr/>
        </p:nvSpPr>
        <p:spPr>
          <a:xfrm>
            <a:off x="0" y="5562600"/>
            <a:ext cx="8153400" cy="1015663"/>
          </a:xfrm>
          <a:prstGeom prst="rect">
            <a:avLst/>
          </a:prstGeom>
          <a:noFill/>
        </p:spPr>
        <p:txBody>
          <a:bodyPr wrap="square" rtlCol="0">
            <a:spAutoFit/>
          </a:bodyPr>
          <a:lstStyle/>
          <a:p>
            <a:r>
              <a:rPr lang="en-US" sz="1000" dirty="0"/>
              <a:t>NOTE: Mar-Aug 2022 updated to capture lagging data and continuous data quality improvements. Other category includes Runaway, Missing/Abducted &amp; No Placement Entry (placement not yet entered or date is misaligned). Data includes: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is ~4-8% since Jan 2021.</a:t>
            </a:r>
          </a:p>
          <a:p>
            <a:r>
              <a:rPr lang="en-US" sz="1000" i="1" dirty="0"/>
              <a:t>Data Source: CE Advance Find exports; data updated 9/6/2022</a:t>
            </a:r>
          </a:p>
          <a:p>
            <a:r>
              <a:rPr lang="en-US" sz="1000" i="1" dirty="0"/>
              <a:t>Data Owner:  Leanne Hawkins</a:t>
            </a:r>
          </a:p>
        </p:txBody>
      </p:sp>
      <p:graphicFrame>
        <p:nvGraphicFramePr>
          <p:cNvPr id="5" name="Chart 4">
            <a:extLst>
              <a:ext uri="{FF2B5EF4-FFF2-40B4-BE49-F238E27FC236}">
                <a16:creationId xmlns:a16="http://schemas.microsoft.com/office/drawing/2014/main" id="{6B9C7B35-8993-4930-AE50-B6F2D5368E45}"/>
              </a:ext>
              <a:ext uri="{147F2762-F138-4A5C-976F-8EAC2B608ADB}">
                <a16:predDERef xmlns:a16="http://schemas.microsoft.com/office/drawing/2014/main" pred="{00000000-0008-0000-1100-000003000000}"/>
              </a:ext>
            </a:extLst>
          </p:cNvPr>
          <p:cNvGraphicFramePr>
            <a:graphicFrameLocks/>
          </p:cNvGraphicFramePr>
          <p:nvPr>
            <p:extLst>
              <p:ext uri="{D42A27DB-BD31-4B8C-83A1-F6EECF244321}">
                <p14:modId xmlns:p14="http://schemas.microsoft.com/office/powerpoint/2010/main" val="3659003979"/>
              </p:ext>
            </p:extLst>
          </p:nvPr>
        </p:nvGraphicFramePr>
        <p:xfrm>
          <a:off x="76199" y="990601"/>
          <a:ext cx="8305801"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54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O-O-H Care Management Population</a:t>
            </a:r>
            <a:endParaRPr lang="en-US" sz="2000" dirty="0"/>
          </a:p>
        </p:txBody>
      </p:sp>
      <p:sp>
        <p:nvSpPr>
          <p:cNvPr id="6" name="TextBox 5"/>
          <p:cNvSpPr txBox="1"/>
          <p:nvPr/>
        </p:nvSpPr>
        <p:spPr>
          <a:xfrm>
            <a:off x="33846" y="6409551"/>
            <a:ext cx="3552576" cy="415498"/>
          </a:xfrm>
          <a:prstGeom prst="rect">
            <a:avLst/>
          </a:prstGeom>
          <a:noFill/>
        </p:spPr>
        <p:txBody>
          <a:bodyPr wrap="none" rtlCol="0">
            <a:spAutoFit/>
          </a:bodyPr>
          <a:lstStyle/>
          <a:p>
            <a:r>
              <a:rPr lang="en-US" sz="1100" dirty="0"/>
              <a:t>NOTE: Current OOH population through 7.11.22</a:t>
            </a:r>
            <a:r>
              <a:rPr lang="en-US" sz="1100" dirty="0">
                <a:solidFill>
                  <a:srgbClr val="FF0000"/>
                </a:solidFill>
              </a:rPr>
              <a:t> </a:t>
            </a:r>
          </a:p>
          <a:p>
            <a:r>
              <a:rPr lang="en-US" sz="1000" i="1" dirty="0"/>
              <a:t>Data Source: CHILDS through 1.28.21; Guardian 2.1.21 to current</a:t>
            </a:r>
          </a:p>
        </p:txBody>
      </p:sp>
      <p:pic>
        <p:nvPicPr>
          <p:cNvPr id="3" name="Picture 2">
            <a:extLst>
              <a:ext uri="{FF2B5EF4-FFF2-40B4-BE49-F238E27FC236}">
                <a16:creationId xmlns:a16="http://schemas.microsoft.com/office/drawing/2014/main" id="{0540DC4A-F679-4966-9E2B-249FD5F26057}"/>
              </a:ext>
            </a:extLst>
          </p:cNvPr>
          <p:cNvPicPr>
            <a:picLocks noChangeAspect="1"/>
          </p:cNvPicPr>
          <p:nvPr/>
        </p:nvPicPr>
        <p:blipFill>
          <a:blip r:embed="rId2"/>
          <a:stretch>
            <a:fillRect/>
          </a:stretch>
        </p:blipFill>
        <p:spPr>
          <a:xfrm>
            <a:off x="0" y="737175"/>
            <a:ext cx="8533021" cy="4715771"/>
          </a:xfrm>
          <a:prstGeom prst="rect">
            <a:avLst/>
          </a:prstGeom>
        </p:spPr>
      </p:pic>
    </p:spTree>
    <p:extLst>
      <p:ext uri="{BB962C8B-B14F-4D97-AF65-F5344CB8AC3E}">
        <p14:creationId xmlns:p14="http://schemas.microsoft.com/office/powerpoint/2010/main" val="152927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7543800" cy="646331"/>
          </a:xfrm>
        </p:spPr>
        <p:txBody>
          <a:bodyPr/>
          <a:lstStyle/>
          <a:p>
            <a:r>
              <a:rPr lang="en-US" sz="3600" dirty="0"/>
              <a:t>Runaway Youth</a:t>
            </a:r>
          </a:p>
        </p:txBody>
      </p:sp>
      <p:sp>
        <p:nvSpPr>
          <p:cNvPr id="5" name="TextBox 4"/>
          <p:cNvSpPr txBox="1"/>
          <p:nvPr/>
        </p:nvSpPr>
        <p:spPr>
          <a:xfrm>
            <a:off x="0" y="5787346"/>
            <a:ext cx="8077200" cy="861774"/>
          </a:xfrm>
          <a:prstGeom prst="rect">
            <a:avLst/>
          </a:prstGeom>
          <a:noFill/>
        </p:spPr>
        <p:txBody>
          <a:bodyPr wrap="square" rtlCol="0">
            <a:spAutoFit/>
          </a:bodyPr>
          <a:lstStyle/>
          <a:p>
            <a:r>
              <a:rPr lang="en-US" sz="1000" dirty="0"/>
              <a:t>NOTE: Mar-Aug 2022 updated to capture lagging data and continuous data quality improvements. Data inclusions: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is ~4-8% since Jan 2021. </a:t>
            </a:r>
          </a:p>
          <a:p>
            <a:r>
              <a:rPr lang="en-US" sz="1000" i="1" dirty="0"/>
              <a:t>Data Source through 12/31/2020: AMPM - OOH Statewide; 1/1/2021-9/6/2022: CE Advance Find exports</a:t>
            </a:r>
          </a:p>
          <a:p>
            <a:r>
              <a:rPr lang="en-US" sz="1000" i="1" dirty="0"/>
              <a:t>Data Owner:  Leanne Hawkins</a:t>
            </a:r>
          </a:p>
        </p:txBody>
      </p:sp>
      <p:graphicFrame>
        <p:nvGraphicFramePr>
          <p:cNvPr id="6" name="Chart 5">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3817052801"/>
              </p:ext>
            </p:extLst>
          </p:nvPr>
        </p:nvGraphicFramePr>
        <p:xfrm>
          <a:off x="76200" y="674039"/>
          <a:ext cx="8305800" cy="5113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772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Children Missing/Abducted</a:t>
            </a:r>
          </a:p>
        </p:txBody>
      </p:sp>
      <p:sp>
        <p:nvSpPr>
          <p:cNvPr id="5" name="TextBox 4"/>
          <p:cNvSpPr txBox="1"/>
          <p:nvPr/>
        </p:nvSpPr>
        <p:spPr>
          <a:xfrm>
            <a:off x="76200" y="5836744"/>
            <a:ext cx="8077200" cy="1015663"/>
          </a:xfrm>
          <a:prstGeom prst="rect">
            <a:avLst/>
          </a:prstGeom>
          <a:noFill/>
        </p:spPr>
        <p:txBody>
          <a:bodyPr wrap="square" rtlCol="0">
            <a:spAutoFit/>
          </a:bodyPr>
          <a:lstStyle/>
          <a:p>
            <a:r>
              <a:rPr lang="en-US" sz="1000" dirty="0"/>
              <a:t>NOTE</a:t>
            </a:r>
            <a:r>
              <a:rPr lang="en-US" sz="1000" dirty="0">
                <a:solidFill>
                  <a:srgbClr val="FF0000"/>
                </a:solidFill>
              </a:rPr>
              <a:t>: </a:t>
            </a:r>
            <a:r>
              <a:rPr lang="en-US" sz="1000" dirty="0"/>
              <a:t>Mar-Aug 2022 updated to capture lagging data and continuous data quality improvements. Data inclusions: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which includes children Missing/Abducted is ~4-8% since Jan 2021.</a:t>
            </a:r>
          </a:p>
          <a:p>
            <a:r>
              <a:rPr lang="en-US" sz="1000" i="1" dirty="0"/>
              <a:t>Data Source through 12/31/2020: AMPM - OOH Statewide;  1/1/2021-9/6/2022: CE Advance Find exports</a:t>
            </a:r>
          </a:p>
          <a:p>
            <a:r>
              <a:rPr lang="en-US" sz="1000" i="1" dirty="0"/>
              <a:t>Data Owner:  Leanne Hawkins</a:t>
            </a:r>
          </a:p>
        </p:txBody>
      </p:sp>
      <p:graphicFrame>
        <p:nvGraphicFramePr>
          <p:cNvPr id="6" name="Chart 5">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2717500967"/>
              </p:ext>
            </p:extLst>
          </p:nvPr>
        </p:nvGraphicFramePr>
        <p:xfrm>
          <a:off x="76200" y="685801"/>
          <a:ext cx="8382000" cy="5088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19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Children Age 0 -17 in Congregate Care</a:t>
            </a:r>
          </a:p>
        </p:txBody>
      </p:sp>
      <p:sp>
        <p:nvSpPr>
          <p:cNvPr id="6" name="TextBox 5"/>
          <p:cNvSpPr txBox="1"/>
          <p:nvPr/>
        </p:nvSpPr>
        <p:spPr>
          <a:xfrm>
            <a:off x="1" y="5715000"/>
            <a:ext cx="8001000" cy="1169551"/>
          </a:xfrm>
          <a:prstGeom prst="rect">
            <a:avLst/>
          </a:prstGeom>
          <a:noFill/>
        </p:spPr>
        <p:txBody>
          <a:bodyPr wrap="square" rtlCol="0">
            <a:spAutoFit/>
          </a:bodyPr>
          <a:lstStyle/>
          <a:p>
            <a:r>
              <a:rPr lang="en-US" sz="1000" dirty="0"/>
              <a:t>NOTE: Mar-Aug 2022 updated to capture lagging data and continuous data quality improvements. Data inclusions -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all caregiver categories is ~4-8% since Jan 2021. Margins of error in distribution of Shelter and Other Congregate Care buckets is higher – root cause analysis was performed and a solution is in process.</a:t>
            </a:r>
          </a:p>
          <a:p>
            <a:r>
              <a:rPr lang="en-US" sz="1000" i="1" dirty="0"/>
              <a:t>Data Source 1/1/2021-9/6/2022: CE Advance Find exports</a:t>
            </a:r>
          </a:p>
          <a:p>
            <a:r>
              <a:rPr lang="en-US" sz="1000" i="1" dirty="0"/>
              <a:t>Data Owner:  Leanne Hawkins</a:t>
            </a:r>
          </a:p>
        </p:txBody>
      </p:sp>
      <p:graphicFrame>
        <p:nvGraphicFramePr>
          <p:cNvPr id="7" name="Chart 6">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1534309398"/>
              </p:ext>
            </p:extLst>
          </p:nvPr>
        </p:nvGraphicFramePr>
        <p:xfrm>
          <a:off x="0" y="798731"/>
          <a:ext cx="8534400" cy="4916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35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52400"/>
            <a:ext cx="7543800" cy="954107"/>
          </a:xfrm>
        </p:spPr>
        <p:txBody>
          <a:bodyPr/>
          <a:lstStyle/>
          <a:p>
            <a:r>
              <a:rPr lang="en-US" sz="3600" dirty="0"/>
              <a:t>Young People in Extended Foster Care</a:t>
            </a:r>
            <a:r>
              <a:rPr lang="en-US" sz="3200" dirty="0"/>
              <a:t> </a:t>
            </a:r>
            <a:br>
              <a:rPr lang="en-US" sz="3200" dirty="0"/>
            </a:br>
            <a:r>
              <a:rPr lang="en-US" sz="2000" dirty="0"/>
              <a:t>(18-21 years old) </a:t>
            </a:r>
          </a:p>
        </p:txBody>
      </p:sp>
      <p:sp>
        <p:nvSpPr>
          <p:cNvPr id="7" name="TextBox 6"/>
          <p:cNvSpPr txBox="1"/>
          <p:nvPr/>
        </p:nvSpPr>
        <p:spPr>
          <a:xfrm>
            <a:off x="0" y="5751493"/>
            <a:ext cx="8069580" cy="1015663"/>
          </a:xfrm>
          <a:prstGeom prst="rect">
            <a:avLst/>
          </a:prstGeom>
          <a:noFill/>
        </p:spPr>
        <p:txBody>
          <a:bodyPr wrap="square" rtlCol="0">
            <a:spAutoFit/>
          </a:bodyPr>
          <a:lstStyle/>
          <a:p>
            <a:r>
              <a:rPr lang="en-US" sz="1000" dirty="0"/>
              <a:t>NOTE: Mar-Aug 2022 updated to capture lagging data and continuous data quality improvements. Other category includes Runaway, Missing/Abducted &amp; No Placement Entry (placement not yet entered or date is misaligned). Data inclusions: Child removal date is &lt;= report period end date, return date is null or &gt; than report period end date, most recent caregiver date entered on Guardian Placement table is &gt;= removal date, caregiver end date is null or &gt; report period end date. Estimated 6-12% margin of error in distribution of caregiver categories since Jan 2021.</a:t>
            </a:r>
          </a:p>
          <a:p>
            <a:r>
              <a:rPr lang="en-US" sz="1000" i="1" dirty="0"/>
              <a:t>Data Source 1/1/2021-9/6/2022: CE Advance Find exports</a:t>
            </a:r>
          </a:p>
          <a:p>
            <a:r>
              <a:rPr lang="en-US" sz="1000" i="1" dirty="0"/>
              <a:t>Data Owner:  Leanne Hawkins</a:t>
            </a:r>
          </a:p>
        </p:txBody>
      </p:sp>
      <p:graphicFrame>
        <p:nvGraphicFramePr>
          <p:cNvPr id="5" name="Chart 4">
            <a:extLst>
              <a:ext uri="{FF2B5EF4-FFF2-40B4-BE49-F238E27FC236}">
                <a16:creationId xmlns:a16="http://schemas.microsoft.com/office/drawing/2014/main" id="{00000000-0008-0000-1300-000004000000}"/>
              </a:ext>
              <a:ext uri="{147F2762-F138-4A5C-976F-8EAC2B608ADB}">
                <a16:predDERef xmlns:a16="http://schemas.microsoft.com/office/drawing/2014/main" pred="{00000000-0008-0000-1100-000003000000}"/>
              </a:ext>
            </a:extLst>
          </p:cNvPr>
          <p:cNvGraphicFramePr>
            <a:graphicFrameLocks/>
          </p:cNvGraphicFramePr>
          <p:nvPr>
            <p:extLst>
              <p:ext uri="{D42A27DB-BD31-4B8C-83A1-F6EECF244321}">
                <p14:modId xmlns:p14="http://schemas.microsoft.com/office/powerpoint/2010/main" val="1361958523"/>
              </p:ext>
            </p:extLst>
          </p:nvPr>
        </p:nvGraphicFramePr>
        <p:xfrm>
          <a:off x="-76201" y="914399"/>
          <a:ext cx="8534401" cy="4495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117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Total Agency Staff</a:t>
            </a:r>
          </a:p>
        </p:txBody>
      </p:sp>
      <p:sp>
        <p:nvSpPr>
          <p:cNvPr id="5" name="TextBox 4"/>
          <p:cNvSpPr txBox="1"/>
          <p:nvPr/>
        </p:nvSpPr>
        <p:spPr>
          <a:xfrm>
            <a:off x="119743" y="6151602"/>
            <a:ext cx="5841733" cy="553998"/>
          </a:xfrm>
          <a:prstGeom prst="rect">
            <a:avLst/>
          </a:prstGeom>
          <a:noFill/>
        </p:spPr>
        <p:txBody>
          <a:bodyPr wrap="square" rtlCol="0">
            <a:spAutoFit/>
          </a:bodyPr>
          <a:lstStyle/>
          <a:p>
            <a:r>
              <a:rPr lang="en-US" sz="1000" i="1" dirty="0"/>
              <a:t>Note: Chart is updated bi-monthly. </a:t>
            </a:r>
            <a:r>
              <a:rPr lang="en-US" sz="1000" dirty="0"/>
              <a:t>Current month data is preliminary.</a:t>
            </a:r>
            <a:endParaRPr lang="en-US" sz="1000" i="1" dirty="0"/>
          </a:p>
          <a:p>
            <a:r>
              <a:rPr lang="en-US" sz="1000" i="1" dirty="0"/>
              <a:t>Data Source: Director’s Monthly Staff Chart, 9/7/2022</a:t>
            </a:r>
          </a:p>
          <a:p>
            <a:r>
              <a:rPr lang="en-US" sz="1000" i="1" dirty="0"/>
              <a:t>Data Owner:  Limni Varela, HR Team</a:t>
            </a: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398132449"/>
              </p:ext>
            </p:extLst>
          </p:nvPr>
        </p:nvGraphicFramePr>
        <p:xfrm>
          <a:off x="119743" y="685800"/>
          <a:ext cx="8262257" cy="537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0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Agency Turnover and Separation </a:t>
            </a:r>
          </a:p>
        </p:txBody>
      </p:sp>
      <p:sp>
        <p:nvSpPr>
          <p:cNvPr id="6" name="TextBox 5"/>
          <p:cNvSpPr txBox="1"/>
          <p:nvPr/>
        </p:nvSpPr>
        <p:spPr>
          <a:xfrm>
            <a:off x="76200" y="6151602"/>
            <a:ext cx="4876801" cy="553998"/>
          </a:xfrm>
          <a:prstGeom prst="rect">
            <a:avLst/>
          </a:prstGeom>
          <a:noFill/>
        </p:spPr>
        <p:txBody>
          <a:bodyPr wrap="square" rtlCol="0">
            <a:spAutoFit/>
          </a:bodyPr>
          <a:lstStyle/>
          <a:p>
            <a:r>
              <a:rPr lang="en-US" sz="1000" i="1" dirty="0"/>
              <a:t>Note: Chart updated monthly.</a:t>
            </a:r>
          </a:p>
          <a:p>
            <a:r>
              <a:rPr lang="en-US" sz="1000" i="1" dirty="0"/>
              <a:t>Data Source: DCS Monthly Staffing Report, 9/7/2022</a:t>
            </a:r>
          </a:p>
          <a:p>
            <a:r>
              <a:rPr lang="en-US" sz="1000" i="1" dirty="0"/>
              <a:t>Data Owner: Limni Varela, HR Team</a:t>
            </a:r>
          </a:p>
        </p:txBody>
      </p:sp>
      <p:graphicFrame>
        <p:nvGraphicFramePr>
          <p:cNvPr id="7" name="Chart 6">
            <a:extLst>
              <a:ext uri="{FF2B5EF4-FFF2-40B4-BE49-F238E27FC236}">
                <a16:creationId xmlns:a16="http://schemas.microsoft.com/office/drawing/2014/main" id="{00000000-0008-0000-0200-000004000000}"/>
              </a:ext>
            </a:extLst>
          </p:cNvPr>
          <p:cNvGraphicFramePr>
            <a:graphicFrameLocks noGrp="1"/>
          </p:cNvGraphicFramePr>
          <p:nvPr>
            <p:extLst>
              <p:ext uri="{D42A27DB-BD31-4B8C-83A1-F6EECF244321}">
                <p14:modId xmlns:p14="http://schemas.microsoft.com/office/powerpoint/2010/main" val="1810810796"/>
              </p:ext>
            </p:extLst>
          </p:nvPr>
        </p:nvGraphicFramePr>
        <p:xfrm>
          <a:off x="76200" y="798731"/>
          <a:ext cx="8305801" cy="5352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67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Resilience</a:t>
            </a:r>
          </a:p>
        </p:txBody>
      </p:sp>
      <p:sp>
        <p:nvSpPr>
          <p:cNvPr id="5" name="Rectangle 4"/>
          <p:cNvSpPr/>
          <p:nvPr/>
        </p:nvSpPr>
        <p:spPr>
          <a:xfrm>
            <a:off x="0" y="6248400"/>
            <a:ext cx="4572000" cy="553998"/>
          </a:xfrm>
          <a:prstGeom prst="rect">
            <a:avLst/>
          </a:prstGeom>
        </p:spPr>
        <p:txBody>
          <a:bodyPr>
            <a:spAutoFit/>
          </a:bodyPr>
          <a:lstStyle/>
          <a:p>
            <a:pPr lvl="0"/>
            <a:r>
              <a:rPr lang="en-US" sz="1000" i="1" dirty="0">
                <a:solidFill>
                  <a:prstClr val="black"/>
                </a:solidFill>
              </a:rPr>
              <a:t>Chart is updated monthly. </a:t>
            </a:r>
          </a:p>
          <a:p>
            <a:pPr lvl="0"/>
            <a:r>
              <a:rPr lang="en-US" sz="1000" i="1" dirty="0">
                <a:solidFill>
                  <a:prstClr val="black"/>
                </a:solidFill>
              </a:rPr>
              <a:t>Data Source: Workforce Resilience Volunteer Hours Tracking Log, 9/6/2022</a:t>
            </a:r>
          </a:p>
          <a:p>
            <a:pPr lvl="0"/>
            <a:r>
              <a:rPr lang="en-US" sz="1000" i="1" dirty="0">
                <a:solidFill>
                  <a:prstClr val="black"/>
                </a:solidFill>
              </a:rPr>
              <a:t>Data Owner:  Lyn Hart </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936971985"/>
              </p:ext>
            </p:extLst>
          </p:nvPr>
        </p:nvGraphicFramePr>
        <p:xfrm>
          <a:off x="76200" y="838200"/>
          <a:ext cx="8305801"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14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55" y="163168"/>
            <a:ext cx="7543800" cy="830997"/>
          </a:xfrm>
        </p:spPr>
        <p:txBody>
          <a:bodyPr/>
          <a:lstStyle/>
          <a:p>
            <a:r>
              <a:rPr lang="en-US" sz="3200" dirty="0"/>
              <a:t>Communications &amp; Reports to the Hotline</a:t>
            </a:r>
            <a:br>
              <a:rPr lang="en-US" sz="3200" dirty="0"/>
            </a:br>
            <a:r>
              <a:rPr lang="en-US" sz="1600" dirty="0"/>
              <a:t>by date Intake received</a:t>
            </a:r>
          </a:p>
        </p:txBody>
      </p:sp>
      <p:sp>
        <p:nvSpPr>
          <p:cNvPr id="7" name="TextBox 6"/>
          <p:cNvSpPr txBox="1"/>
          <p:nvPr/>
        </p:nvSpPr>
        <p:spPr>
          <a:xfrm>
            <a:off x="0" y="5996226"/>
            <a:ext cx="8001000" cy="861774"/>
          </a:xfrm>
          <a:prstGeom prst="rect">
            <a:avLst/>
          </a:prstGeom>
          <a:noFill/>
        </p:spPr>
        <p:txBody>
          <a:bodyPr wrap="square" rtlCol="0">
            <a:spAutoFit/>
          </a:bodyPr>
          <a:lstStyle/>
          <a:p>
            <a:r>
              <a:rPr lang="en-US" sz="1000" i="1" dirty="0"/>
              <a:t>Note:  Period reported is based on Intake call date/time. Data refreshed Feb 2021-date. All counts include finalized Intakes. Intake report counts include all dispositions (no jurisdiction, QA review, Action Taken, Field Investigation, null). </a:t>
            </a:r>
            <a:r>
              <a:rPr lang="en-US" sz="1000" dirty="0"/>
              <a:t>Screen In % shows reports as a percentage of total Hotline Communications.</a:t>
            </a:r>
            <a:endParaRPr lang="en-US" sz="1000" i="1" dirty="0"/>
          </a:p>
          <a:p>
            <a:r>
              <a:rPr lang="en-US" sz="1000" i="1" dirty="0"/>
              <a:t>Data Source 1/1/2021 – 9/5/2022: Guardian Advance Find extract.</a:t>
            </a:r>
          </a:p>
          <a:p>
            <a:r>
              <a:rPr lang="en-US" sz="1000" i="1" dirty="0"/>
              <a:t>Data Owner: Ryan Clemens</a:t>
            </a:r>
          </a:p>
        </p:txBody>
      </p:sp>
      <p:graphicFrame>
        <p:nvGraphicFramePr>
          <p:cNvPr id="9" name="Chart 8">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088416258"/>
              </p:ext>
            </p:extLst>
          </p:nvPr>
        </p:nvGraphicFramePr>
        <p:xfrm>
          <a:off x="0" y="761559"/>
          <a:ext cx="8534400" cy="5234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47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584775"/>
          </a:xfrm>
        </p:spPr>
        <p:txBody>
          <a:bodyPr/>
          <a:lstStyle/>
          <a:p>
            <a:r>
              <a:rPr lang="en-US" sz="3200" dirty="0"/>
              <a:t>Completed Reports vs. Assigned New Report</a:t>
            </a:r>
          </a:p>
        </p:txBody>
      </p:sp>
      <p:sp>
        <p:nvSpPr>
          <p:cNvPr id="7" name="TextBox 6"/>
          <p:cNvSpPr txBox="1"/>
          <p:nvPr/>
        </p:nvSpPr>
        <p:spPr>
          <a:xfrm>
            <a:off x="0" y="5855473"/>
            <a:ext cx="8001000" cy="861774"/>
          </a:xfrm>
          <a:prstGeom prst="rect">
            <a:avLst/>
          </a:prstGeom>
          <a:noFill/>
        </p:spPr>
        <p:txBody>
          <a:bodyPr wrap="square" rtlCol="0">
            <a:spAutoFit/>
          </a:bodyPr>
          <a:lstStyle/>
          <a:p>
            <a:r>
              <a:rPr lang="en-US" sz="1000" i="1" dirty="0"/>
              <a:t>Note:  Updates to Jan-Sept data resulted in a decrease in closed reports due to Assessments re-opened to complete required process/data entry.  Counts exclude Intake reports with disposition of no jurisdiction, QA review and action taken.</a:t>
            </a:r>
          </a:p>
          <a:p>
            <a:r>
              <a:rPr lang="en-US" sz="1000" i="1" dirty="0"/>
              <a:t>Data Source 1/1/2021 – 9/6/2022: Guardian Advance Find extract. New Intake report period is based on Intake Finalization Date. Closed Reports is based on Assessment End Date. </a:t>
            </a:r>
          </a:p>
          <a:p>
            <a:r>
              <a:rPr lang="en-US" sz="1000" i="1" dirty="0"/>
              <a:t>Data Owner: Ryan Clemens</a:t>
            </a:r>
            <a:endParaRPr lang="en-US" sz="1000" dirty="0"/>
          </a:p>
        </p:txBody>
      </p:sp>
      <p:graphicFrame>
        <p:nvGraphicFramePr>
          <p:cNvPr id="5" name="Chart 4">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628402794"/>
              </p:ext>
            </p:extLst>
          </p:nvPr>
        </p:nvGraphicFramePr>
        <p:xfrm>
          <a:off x="-762000" y="685800"/>
          <a:ext cx="8915400" cy="5169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6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Total Open Reports</a:t>
            </a:r>
          </a:p>
        </p:txBody>
      </p:sp>
      <p:sp>
        <p:nvSpPr>
          <p:cNvPr id="5" name="TextBox 4"/>
          <p:cNvSpPr txBox="1"/>
          <p:nvPr/>
        </p:nvSpPr>
        <p:spPr>
          <a:xfrm>
            <a:off x="3908" y="6442502"/>
            <a:ext cx="7920892" cy="415498"/>
          </a:xfrm>
          <a:prstGeom prst="rect">
            <a:avLst/>
          </a:prstGeom>
          <a:noFill/>
        </p:spPr>
        <p:txBody>
          <a:bodyPr wrap="square" rtlCol="0">
            <a:spAutoFit/>
          </a:bodyPr>
          <a:lstStyle/>
          <a:p>
            <a:r>
              <a:rPr lang="en-US" sz="1100" dirty="0"/>
              <a:t>NOTE: Investigations may contain one or more reports. Current open reports is through 7.11.22</a:t>
            </a:r>
          </a:p>
          <a:p>
            <a:r>
              <a:rPr lang="en-US" sz="1000" i="1" dirty="0"/>
              <a:t>Data Source: CHILDS 1.28.21; Guardian 2.1.21 to current</a:t>
            </a:r>
          </a:p>
        </p:txBody>
      </p:sp>
      <p:pic>
        <p:nvPicPr>
          <p:cNvPr id="3" name="Picture 2">
            <a:extLst>
              <a:ext uri="{FF2B5EF4-FFF2-40B4-BE49-F238E27FC236}">
                <a16:creationId xmlns:a16="http://schemas.microsoft.com/office/drawing/2014/main" id="{25185DBE-9340-486C-9639-77A612F3D990}"/>
              </a:ext>
            </a:extLst>
          </p:cNvPr>
          <p:cNvPicPr>
            <a:picLocks noChangeAspect="1"/>
          </p:cNvPicPr>
          <p:nvPr/>
        </p:nvPicPr>
        <p:blipFill>
          <a:blip r:embed="rId2"/>
          <a:stretch>
            <a:fillRect/>
          </a:stretch>
        </p:blipFill>
        <p:spPr>
          <a:xfrm>
            <a:off x="99540" y="968626"/>
            <a:ext cx="8367612" cy="4428563"/>
          </a:xfrm>
          <a:prstGeom prst="rect">
            <a:avLst/>
          </a:prstGeom>
        </p:spPr>
      </p:pic>
    </p:spTree>
    <p:extLst>
      <p:ext uri="{BB962C8B-B14F-4D97-AF65-F5344CB8AC3E}">
        <p14:creationId xmlns:p14="http://schemas.microsoft.com/office/powerpoint/2010/main" val="417141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Entries &amp; Exits</a:t>
            </a:r>
          </a:p>
        </p:txBody>
      </p:sp>
      <p:sp>
        <p:nvSpPr>
          <p:cNvPr id="7" name="TextBox 6"/>
          <p:cNvSpPr txBox="1"/>
          <p:nvPr/>
        </p:nvSpPr>
        <p:spPr>
          <a:xfrm>
            <a:off x="76200" y="5764679"/>
            <a:ext cx="8153400" cy="1015663"/>
          </a:xfrm>
          <a:prstGeom prst="rect">
            <a:avLst/>
          </a:prstGeom>
          <a:noFill/>
        </p:spPr>
        <p:txBody>
          <a:bodyPr wrap="square" rtlCol="0">
            <a:spAutoFit/>
          </a:bodyPr>
          <a:lstStyle/>
          <a:p>
            <a:r>
              <a:rPr lang="en-US" sz="1000" i="1" dirty="0"/>
              <a:t>Notes:  </a:t>
            </a:r>
          </a:p>
          <a:p>
            <a:r>
              <a:rPr lang="en-US" sz="1000" i="1" dirty="0"/>
              <a:t>  1. Counts exclude entries added in error. </a:t>
            </a:r>
          </a:p>
          <a:p>
            <a:r>
              <a:rPr lang="en-US" sz="1000" i="1" dirty="0"/>
              <a:t>  2. Counts include removal entries in Guardian without the child’s name  - this issue has been resolved and is being monitored</a:t>
            </a:r>
          </a:p>
          <a:p>
            <a:r>
              <a:rPr lang="en-US" sz="1000" i="1" dirty="0"/>
              <a:t>  3. Comprehensive data validation is still in process. Currently estimating ~5% error margin on removals with removal date after Feb 1, 2021.</a:t>
            </a:r>
          </a:p>
          <a:p>
            <a:r>
              <a:rPr lang="en-US" sz="1000" i="1" dirty="0"/>
              <a:t>Data Source as of 9/5/2022: Guardian Advance Find extract. </a:t>
            </a:r>
          </a:p>
          <a:p>
            <a:r>
              <a:rPr lang="en-US" sz="1000" i="1" dirty="0"/>
              <a:t>Data Owner:  Ryan Clemens</a:t>
            </a:r>
          </a:p>
        </p:txBody>
      </p:sp>
      <p:graphicFrame>
        <p:nvGraphicFramePr>
          <p:cNvPr id="5" name="Chart 4">
            <a:extLst>
              <a:ext uri="{FF2B5EF4-FFF2-40B4-BE49-F238E27FC236}">
                <a16:creationId xmlns:a16="http://schemas.microsoft.com/office/drawing/2014/main" id="{00000000-0008-0000-0F00-000003000000}"/>
              </a:ext>
            </a:extLst>
          </p:cNvPr>
          <p:cNvGraphicFramePr>
            <a:graphicFrameLocks/>
          </p:cNvGraphicFramePr>
          <p:nvPr>
            <p:extLst>
              <p:ext uri="{D42A27DB-BD31-4B8C-83A1-F6EECF244321}">
                <p14:modId xmlns:p14="http://schemas.microsoft.com/office/powerpoint/2010/main" val="1582402174"/>
              </p:ext>
            </p:extLst>
          </p:nvPr>
        </p:nvGraphicFramePr>
        <p:xfrm>
          <a:off x="76200" y="838200"/>
          <a:ext cx="83820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97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92552"/>
          </a:xfrm>
        </p:spPr>
        <p:txBody>
          <a:bodyPr/>
          <a:lstStyle/>
          <a:p>
            <a:r>
              <a:rPr lang="en-US" sz="3600" dirty="0"/>
              <a:t>Children Receiving In Home Services</a:t>
            </a:r>
            <a:br>
              <a:rPr lang="en-US" sz="3600" dirty="0"/>
            </a:br>
            <a:r>
              <a:rPr lang="en-US" sz="1600" dirty="0"/>
              <a:t>Children with Case Plan Goal – Remain with Family</a:t>
            </a:r>
            <a:endParaRPr lang="en-US" sz="3600" dirty="0"/>
          </a:p>
        </p:txBody>
      </p:sp>
      <p:sp>
        <p:nvSpPr>
          <p:cNvPr id="7" name="Rectangle 6"/>
          <p:cNvSpPr/>
          <p:nvPr/>
        </p:nvSpPr>
        <p:spPr>
          <a:xfrm>
            <a:off x="0" y="5679305"/>
            <a:ext cx="8163320" cy="1169551"/>
          </a:xfrm>
          <a:prstGeom prst="rect">
            <a:avLst/>
          </a:prstGeom>
        </p:spPr>
        <p:txBody>
          <a:bodyPr wrap="square">
            <a:spAutoFit/>
          </a:bodyPr>
          <a:lstStyle/>
          <a:p>
            <a:r>
              <a:rPr lang="en-US" sz="1000" dirty="0"/>
              <a:t>NOTE: Mar - July 2022 updated to capture lagging data and continuous data quality improvements. Guardian data report criteria includes: Case =Open, Child is active person in case with role of child, Child is not removed, Case Plan status is draft, or is finalized with Effective date on or before last day of report month, or is expired up to 120 days if there is not a current or draft plan, most recent Permanency Goal (including drafts) = Remain with Family. Criteria for chart displaying No Case Plan:  Case = Open, Child is active person in case with role of child, Child is not removed, case plan does not contain data or does not contain a permanency goal.</a:t>
            </a:r>
            <a:endParaRPr lang="en-US" sz="1000" dirty="0">
              <a:solidFill>
                <a:srgbClr val="FF0000"/>
              </a:solidFill>
            </a:endParaRPr>
          </a:p>
          <a:p>
            <a:r>
              <a:rPr lang="en-US" sz="1000" dirty="0"/>
              <a:t>Data Source: Guardian CE Extract; Data as of 9/62022 </a:t>
            </a:r>
          </a:p>
          <a:p>
            <a:r>
              <a:rPr lang="en-US" sz="1000" i="1" dirty="0"/>
              <a:t>Data Owner:  Leanne Hawkins</a:t>
            </a:r>
          </a:p>
        </p:txBody>
      </p:sp>
      <p:graphicFrame>
        <p:nvGraphicFramePr>
          <p:cNvPr id="8" name="Chart 7">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510769914"/>
              </p:ext>
            </p:extLst>
          </p:nvPr>
        </p:nvGraphicFramePr>
        <p:xfrm>
          <a:off x="76199" y="1921251"/>
          <a:ext cx="8434387" cy="3488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1000-000003000000}"/>
              </a:ext>
            </a:extLst>
          </p:cNvPr>
          <p:cNvGraphicFramePr>
            <a:graphicFrameLocks/>
          </p:cNvGraphicFramePr>
          <p:nvPr>
            <p:extLst>
              <p:ext uri="{D42A27DB-BD31-4B8C-83A1-F6EECF244321}">
                <p14:modId xmlns:p14="http://schemas.microsoft.com/office/powerpoint/2010/main" val="4286672531"/>
              </p:ext>
            </p:extLst>
          </p:nvPr>
        </p:nvGraphicFramePr>
        <p:xfrm>
          <a:off x="4800600" y="851914"/>
          <a:ext cx="3720146" cy="1069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9085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CS PowerPoint Master FY17 Budget Revie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F7A952D73AA4FA3743A54B6876537" ma:contentTypeVersion="11" ma:contentTypeDescription="Create a new document." ma:contentTypeScope="" ma:versionID="ce561e70ade5f27062a9344444ad93be">
  <xsd:schema xmlns:xsd="http://www.w3.org/2001/XMLSchema" xmlns:xs="http://www.w3.org/2001/XMLSchema" xmlns:p="http://schemas.microsoft.com/office/2006/metadata/properties" xmlns:ns3="e9cbf2e1-6948-4be5-b552-8fb5a669319f" xmlns:ns4="428b4e48-e622-46cd-bf86-9b4c6683a51f" targetNamespace="http://schemas.microsoft.com/office/2006/metadata/properties" ma:root="true" ma:fieldsID="b708781b81359176bc799a8abaa5a8e6" ns3:_="" ns4:_="">
    <xsd:import namespace="e9cbf2e1-6948-4be5-b552-8fb5a669319f"/>
    <xsd:import namespace="428b4e48-e622-46cd-bf86-9b4c6683a5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bf2e1-6948-4be5-b552-8fb5a6693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8b4e48-e622-46cd-bf86-9b4c6683a5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3ABBB0-963D-4D1A-AABB-E8A343103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bf2e1-6948-4be5-b552-8fb5a669319f"/>
    <ds:schemaRef ds:uri="428b4e48-e622-46cd-bf86-9b4c6683a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AEA3BD-8EBC-4480-9E2E-DBF3A71C23E2}">
  <ds:schemaRefs>
    <ds:schemaRef ds:uri="http://schemas.microsoft.com/sharepoint/v3/contenttype/forms"/>
  </ds:schemaRefs>
</ds:datastoreItem>
</file>

<file path=customXml/itemProps3.xml><?xml version="1.0" encoding="utf-8"?>
<ds:datastoreItem xmlns:ds="http://schemas.openxmlformats.org/officeDocument/2006/customXml" ds:itemID="{CB9B76C5-1080-4D8B-9132-8C555611E33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9cbf2e1-6948-4be5-b552-8fb5a669319f"/>
    <ds:schemaRef ds:uri="http://purl.org/dc/terms/"/>
    <ds:schemaRef ds:uri="http://schemas.openxmlformats.org/package/2006/metadata/core-properties"/>
    <ds:schemaRef ds:uri="428b4e48-e622-46cd-bf86-9b4c6683a5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74495</TotalTime>
  <Words>1502</Words>
  <Application>Microsoft Office PowerPoint</Application>
  <PresentationFormat>On-screen Show (4:3)</PresentationFormat>
  <Paragraphs>229</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DCS PowerPoint Master FY17 Budget Review</vt:lpstr>
      <vt:lpstr>Department of Child Safety Weekly Data Charts</vt:lpstr>
      <vt:lpstr>Total Agency Staff</vt:lpstr>
      <vt:lpstr>Agency Turnover and Separation </vt:lpstr>
      <vt:lpstr>Workforce Resilience</vt:lpstr>
      <vt:lpstr>Communications &amp; Reports to the Hotline by date Intake received</vt:lpstr>
      <vt:lpstr>Completed Reports vs. Assigned New Report</vt:lpstr>
      <vt:lpstr>Total Open Reports</vt:lpstr>
      <vt:lpstr>Entries &amp; Exits</vt:lpstr>
      <vt:lpstr>Children Receiving In Home Services Children with Case Plan Goal – Remain with Family</vt:lpstr>
      <vt:lpstr>Children in Out-of-Home Care  (0-17 years old) </vt:lpstr>
      <vt:lpstr>O-O-H Care Management Population</vt:lpstr>
      <vt:lpstr>Runaway Youth</vt:lpstr>
      <vt:lpstr>Children Missing/Abducted</vt:lpstr>
      <vt:lpstr>Children Age 0 -17 in Congregate Care</vt:lpstr>
      <vt:lpstr>Young People in Extended Foster Care  (18-21 years old)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Update</dc:title>
  <dc:creator>Illya Gustav Riske</dc:creator>
  <cp:lastModifiedBy>Faust, Michael</cp:lastModifiedBy>
  <cp:revision>4390</cp:revision>
  <cp:lastPrinted>2021-05-14T16:49:20Z</cp:lastPrinted>
  <dcterms:created xsi:type="dcterms:W3CDTF">2015-08-23T23:43:03Z</dcterms:created>
  <dcterms:modified xsi:type="dcterms:W3CDTF">2022-09-07T23:33:23Z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0x010100089F7A952D73AA4FA3743A54B6876537</vt:lpwstr>
  </property>
</Properties>
</file>