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Economica" panose="02000506040000020004" pitchFamily="2" charset="77"/>
      <p:regular r:id="rId28"/>
      <p:bold r:id="rId29"/>
      <p:italic r:id="rId30"/>
      <p:boldItalic r:id="rId31"/>
    </p:embeddedFont>
    <p:embeddedFont>
      <p:font typeface="Lato" panose="020F0502020204030203" pitchFamily="34" charset="0"/>
      <p:regular r:id="rId32"/>
      <p:bold r:id="rId33"/>
      <p:italic r:id="rId34"/>
      <p:boldItalic r:id="rId35"/>
    </p:embeddedFont>
    <p:embeddedFont>
      <p:font typeface="Open Sans" panose="020B0606030504020204" pitchFamily="34" charset="0"/>
      <p:regular r:id="rId36"/>
      <p:bold r:id="rId37"/>
      <p:italic r:id="rId38"/>
      <p:boldItalic r:id="rId39"/>
    </p:embeddedFont>
    <p:embeddedFont>
      <p:font typeface="Playfair Display" pitchFamily="2" charset="77"/>
      <p:regular r:id="rId40"/>
      <p:bold r:id="rId41"/>
      <p:italic r:id="rId42"/>
      <p:boldItalic r:id="rId43"/>
    </p:embeddedFont>
    <p:embeddedFont>
      <p:font typeface="Quattrocento Sans" panose="020B0502050000020003"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655"/>
  </p:normalViewPr>
  <p:slideViewPr>
    <p:cSldViewPr snapToGrid="0">
      <p:cViewPr varScale="1">
        <p:scale>
          <a:sx n="156" d="100"/>
          <a:sy n="156" d="100"/>
        </p:scale>
        <p:origin x="60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9.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font" Target="fonts/font24.fntdata"/><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6.fntdata"/><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4" Type="http://schemas.openxmlformats.org/officeDocument/2006/relationships/font" Target="fonts/font2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20" Type="http://schemas.openxmlformats.org/officeDocument/2006/relationships/slide" Target="slides/slide18.xml"/><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224f750c8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224f750c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d16277f60_0_3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d16277f60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5d16277f60_0_4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5d16277f60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d16277f60_0_4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5d16277f60_0_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5d16277f60_0_3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d16277f60_0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5d16277f60_0_4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5d16277f60_0_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5d16277f60_0_3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5d16277f60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5d16277f60_0_4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5d16277f60_0_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5d16277f60_0_4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5d16277f60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5d16277f60_0_4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5d16277f60_0_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224f750c80_0_2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224f750c80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5d16277f60_0_2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5d16277f60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5d16277f60_0_4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5d16277f60_0_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5d16277f60_0_2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5d16277f60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d16277f60_0_2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5d16277f60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d16277f60_0_3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d16277f60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d16277f60_0_3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5d16277f60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d16277f60_0_3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5d16277f60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224f750c80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224f750c80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d16277f60_0_4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5d16277f60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rtl="0">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rtl="0">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rtl="0">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rtl="0">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rtl="0">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rtl="0">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rtl="0">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rtl="0">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rtl="0">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rtl="0">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rtl="0">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rtl="0">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rtl="0">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rtl="0">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rtl="0">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rtl="0">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0000"/>
              <a:buFont typeface="Lato"/>
              <a:buNone/>
              <a:defRPr sz="10000">
                <a:latin typeface="Lato"/>
                <a:ea typeface="Lato"/>
                <a:cs typeface="Lato"/>
                <a:sym typeface="Lato"/>
              </a:defRPr>
            </a:lvl1pPr>
            <a:lvl2pPr lvl="1" algn="ctr" rtl="0">
              <a:spcBef>
                <a:spcPts val="0"/>
              </a:spcBef>
              <a:spcAft>
                <a:spcPts val="0"/>
              </a:spcAft>
              <a:buSzPts val="10000"/>
              <a:buFont typeface="Lato"/>
              <a:buNone/>
              <a:defRPr sz="10000">
                <a:latin typeface="Lato"/>
                <a:ea typeface="Lato"/>
                <a:cs typeface="Lato"/>
                <a:sym typeface="Lato"/>
              </a:defRPr>
            </a:lvl2pPr>
            <a:lvl3pPr lvl="2" algn="ctr" rtl="0">
              <a:spcBef>
                <a:spcPts val="0"/>
              </a:spcBef>
              <a:spcAft>
                <a:spcPts val="0"/>
              </a:spcAft>
              <a:buSzPts val="10000"/>
              <a:buFont typeface="Lato"/>
              <a:buNone/>
              <a:defRPr sz="10000">
                <a:latin typeface="Lato"/>
                <a:ea typeface="Lato"/>
                <a:cs typeface="Lato"/>
                <a:sym typeface="Lato"/>
              </a:defRPr>
            </a:lvl3pPr>
            <a:lvl4pPr lvl="3" algn="ctr" rtl="0">
              <a:spcBef>
                <a:spcPts val="0"/>
              </a:spcBef>
              <a:spcAft>
                <a:spcPts val="0"/>
              </a:spcAft>
              <a:buSzPts val="10000"/>
              <a:buFont typeface="Lato"/>
              <a:buNone/>
              <a:defRPr sz="10000">
                <a:latin typeface="Lato"/>
                <a:ea typeface="Lato"/>
                <a:cs typeface="Lato"/>
                <a:sym typeface="Lato"/>
              </a:defRPr>
            </a:lvl4pPr>
            <a:lvl5pPr lvl="4" algn="ctr" rtl="0">
              <a:spcBef>
                <a:spcPts val="0"/>
              </a:spcBef>
              <a:spcAft>
                <a:spcPts val="0"/>
              </a:spcAft>
              <a:buSzPts val="10000"/>
              <a:buFont typeface="Lato"/>
              <a:buNone/>
              <a:defRPr sz="10000">
                <a:latin typeface="Lato"/>
                <a:ea typeface="Lato"/>
                <a:cs typeface="Lato"/>
                <a:sym typeface="Lato"/>
              </a:defRPr>
            </a:lvl5pPr>
            <a:lvl6pPr lvl="5" algn="ctr" rtl="0">
              <a:spcBef>
                <a:spcPts val="0"/>
              </a:spcBef>
              <a:spcAft>
                <a:spcPts val="0"/>
              </a:spcAft>
              <a:buSzPts val="10000"/>
              <a:buFont typeface="Lato"/>
              <a:buNone/>
              <a:defRPr sz="10000">
                <a:latin typeface="Lato"/>
                <a:ea typeface="Lato"/>
                <a:cs typeface="Lato"/>
                <a:sym typeface="Lato"/>
              </a:defRPr>
            </a:lvl6pPr>
            <a:lvl7pPr lvl="6" algn="ctr" rtl="0">
              <a:spcBef>
                <a:spcPts val="0"/>
              </a:spcBef>
              <a:spcAft>
                <a:spcPts val="0"/>
              </a:spcAft>
              <a:buSzPts val="10000"/>
              <a:buFont typeface="Lato"/>
              <a:buNone/>
              <a:defRPr sz="10000">
                <a:latin typeface="Lato"/>
                <a:ea typeface="Lato"/>
                <a:cs typeface="Lato"/>
                <a:sym typeface="Lato"/>
              </a:defRPr>
            </a:lvl7pPr>
            <a:lvl8pPr lvl="7" algn="ctr" rtl="0">
              <a:spcBef>
                <a:spcPts val="0"/>
              </a:spcBef>
              <a:spcAft>
                <a:spcPts val="0"/>
              </a:spcAft>
              <a:buSzPts val="10000"/>
              <a:buFont typeface="Lato"/>
              <a:buNone/>
              <a:defRPr sz="10000">
                <a:latin typeface="Lato"/>
                <a:ea typeface="Lato"/>
                <a:cs typeface="Lato"/>
                <a:sym typeface="Lato"/>
              </a:defRPr>
            </a:lvl8pPr>
            <a:lvl9pPr lvl="8" algn="ctr" rtl="0">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9"/>
        <p:cNvGrpSpPr/>
        <p:nvPr/>
      </p:nvGrpSpPr>
      <p:grpSpPr>
        <a:xfrm>
          <a:off x="0" y="0"/>
          <a:ext cx="0" cy="0"/>
          <a:chOff x="0" y="0"/>
          <a:chExt cx="0" cy="0"/>
        </a:xfrm>
      </p:grpSpPr>
      <p:sp>
        <p:nvSpPr>
          <p:cNvPr id="60" name="Google Shape;60;p14"/>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61" name="Google Shape;61;p14"/>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62" name="Google Shape;62;p14"/>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endParaRPr/>
          </a:p>
        </p:txBody>
      </p:sp>
      <p:sp>
        <p:nvSpPr>
          <p:cNvPr id="63" name="Google Shape;63;p14"/>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rtl="0">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rtl="0">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rtl="0">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rtl="0">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rtl="0">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rtl="0">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rtl="0">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rtl="0">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64" name="Google Shape;64;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5"/>
        <p:cNvGrpSpPr/>
        <p:nvPr/>
      </p:nvGrpSpPr>
      <p:grpSpPr>
        <a:xfrm>
          <a:off x="0" y="0"/>
          <a:ext cx="0" cy="0"/>
          <a:chOff x="0" y="0"/>
          <a:chExt cx="0" cy="0"/>
        </a:xfrm>
      </p:grpSpPr>
      <p:sp>
        <p:nvSpPr>
          <p:cNvPr id="66" name="Google Shape;66;p15"/>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67" name="Google Shape;67;p15"/>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68" name="Google Shape;68;p15"/>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endParaRPr/>
          </a:p>
        </p:txBody>
      </p:sp>
      <p:sp>
        <p:nvSpPr>
          <p:cNvPr id="69" name="Google Shape;69;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0"/>
        <p:cNvGrpSpPr/>
        <p:nvPr/>
      </p:nvGrpSpPr>
      <p:grpSpPr>
        <a:xfrm>
          <a:off x="0" y="0"/>
          <a:ext cx="0" cy="0"/>
          <a:chOff x="0" y="0"/>
          <a:chExt cx="0" cy="0"/>
        </a:xfrm>
      </p:grpSpPr>
      <p:sp>
        <p:nvSpPr>
          <p:cNvPr id="71" name="Google Shape;71;p16"/>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73" name="Google Shape;73;p16"/>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4" name="Google Shape;7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77" name="Google Shape;77;p17"/>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8" name="Google Shape;78;p17"/>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9" name="Google Shape;7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82" name="Google Shape;8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3"/>
        <p:cNvGrpSpPr/>
        <p:nvPr/>
      </p:nvGrpSpPr>
      <p:grpSpPr>
        <a:xfrm>
          <a:off x="0" y="0"/>
          <a:ext cx="0" cy="0"/>
          <a:chOff x="0" y="0"/>
          <a:chExt cx="0" cy="0"/>
        </a:xfrm>
      </p:grpSpPr>
      <p:sp>
        <p:nvSpPr>
          <p:cNvPr id="84" name="Google Shape;84;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85" name="Google Shape;85;p19"/>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6" name="Google Shape;8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7"/>
        <p:cNvGrpSpPr/>
        <p:nvPr/>
      </p:nvGrpSpPr>
      <p:grpSpPr>
        <a:xfrm>
          <a:off x="0" y="0"/>
          <a:ext cx="0" cy="0"/>
          <a:chOff x="0" y="0"/>
          <a:chExt cx="0" cy="0"/>
        </a:xfrm>
      </p:grpSpPr>
      <p:sp>
        <p:nvSpPr>
          <p:cNvPr id="88" name="Google Shape;88;p20"/>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0"/>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90" name="Google Shape;90;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sp>
        <p:nvSpPr>
          <p:cNvPr id="92" name="Google Shape;92;p21"/>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3" name="Google Shape;93;p2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94" name="Google Shape;94;p21"/>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4200"/>
              <a:buNone/>
              <a:defRPr>
                <a:solidFill>
                  <a:schemeClr val="lt2"/>
                </a:solidFill>
              </a:defRPr>
            </a:lvl1pPr>
            <a:lvl2pPr lvl="1" algn="ctr" rtl="0">
              <a:spcBef>
                <a:spcPts val="0"/>
              </a:spcBef>
              <a:spcAft>
                <a:spcPts val="0"/>
              </a:spcAft>
              <a:buClr>
                <a:schemeClr val="lt2"/>
              </a:buClr>
              <a:buSzPts val="4200"/>
              <a:buNone/>
              <a:defRPr>
                <a:solidFill>
                  <a:schemeClr val="lt2"/>
                </a:solidFill>
              </a:defRPr>
            </a:lvl2pPr>
            <a:lvl3pPr lvl="2" algn="ctr" rtl="0">
              <a:spcBef>
                <a:spcPts val="0"/>
              </a:spcBef>
              <a:spcAft>
                <a:spcPts val="0"/>
              </a:spcAft>
              <a:buClr>
                <a:schemeClr val="lt2"/>
              </a:buClr>
              <a:buSzPts val="4200"/>
              <a:buNone/>
              <a:defRPr>
                <a:solidFill>
                  <a:schemeClr val="lt2"/>
                </a:solidFill>
              </a:defRPr>
            </a:lvl3pPr>
            <a:lvl4pPr lvl="3" algn="ctr" rtl="0">
              <a:spcBef>
                <a:spcPts val="0"/>
              </a:spcBef>
              <a:spcAft>
                <a:spcPts val="0"/>
              </a:spcAft>
              <a:buClr>
                <a:schemeClr val="lt2"/>
              </a:buClr>
              <a:buSzPts val="4200"/>
              <a:buNone/>
              <a:defRPr>
                <a:solidFill>
                  <a:schemeClr val="lt2"/>
                </a:solidFill>
              </a:defRPr>
            </a:lvl4pPr>
            <a:lvl5pPr lvl="4" algn="ctr" rtl="0">
              <a:spcBef>
                <a:spcPts val="0"/>
              </a:spcBef>
              <a:spcAft>
                <a:spcPts val="0"/>
              </a:spcAft>
              <a:buClr>
                <a:schemeClr val="lt2"/>
              </a:buClr>
              <a:buSzPts val="4200"/>
              <a:buNone/>
              <a:defRPr>
                <a:solidFill>
                  <a:schemeClr val="lt2"/>
                </a:solidFill>
              </a:defRPr>
            </a:lvl5pPr>
            <a:lvl6pPr lvl="5" algn="ctr" rtl="0">
              <a:spcBef>
                <a:spcPts val="0"/>
              </a:spcBef>
              <a:spcAft>
                <a:spcPts val="0"/>
              </a:spcAft>
              <a:buClr>
                <a:schemeClr val="lt2"/>
              </a:buClr>
              <a:buSzPts val="4200"/>
              <a:buNone/>
              <a:defRPr>
                <a:solidFill>
                  <a:schemeClr val="lt2"/>
                </a:solidFill>
              </a:defRPr>
            </a:lvl6pPr>
            <a:lvl7pPr lvl="6" algn="ctr" rtl="0">
              <a:spcBef>
                <a:spcPts val="0"/>
              </a:spcBef>
              <a:spcAft>
                <a:spcPts val="0"/>
              </a:spcAft>
              <a:buClr>
                <a:schemeClr val="lt2"/>
              </a:buClr>
              <a:buSzPts val="4200"/>
              <a:buNone/>
              <a:defRPr>
                <a:solidFill>
                  <a:schemeClr val="lt2"/>
                </a:solidFill>
              </a:defRPr>
            </a:lvl7pPr>
            <a:lvl8pPr lvl="7" algn="ctr" rtl="0">
              <a:spcBef>
                <a:spcPts val="0"/>
              </a:spcBef>
              <a:spcAft>
                <a:spcPts val="0"/>
              </a:spcAft>
              <a:buClr>
                <a:schemeClr val="lt2"/>
              </a:buClr>
              <a:buSzPts val="4200"/>
              <a:buNone/>
              <a:defRPr>
                <a:solidFill>
                  <a:schemeClr val="lt2"/>
                </a:solidFill>
              </a:defRPr>
            </a:lvl8pPr>
            <a:lvl9pPr lvl="8" algn="ctr" rtl="0">
              <a:spcBef>
                <a:spcPts val="0"/>
              </a:spcBef>
              <a:spcAft>
                <a:spcPts val="0"/>
              </a:spcAft>
              <a:buClr>
                <a:schemeClr val="lt2"/>
              </a:buClr>
              <a:buSzPts val="4200"/>
              <a:buNone/>
              <a:defRPr>
                <a:solidFill>
                  <a:schemeClr val="lt2"/>
                </a:solidFill>
              </a:defRPr>
            </a:lvl9pPr>
          </a:lstStyle>
          <a:p>
            <a:endParaRPr/>
          </a:p>
        </p:txBody>
      </p:sp>
      <p:sp>
        <p:nvSpPr>
          <p:cNvPr id="95" name="Google Shape;95;p21"/>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rtl="0">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rtl="0">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rtl="0">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rtl="0">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rtl="0">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rtl="0">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rtl="0">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rtl="0">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96" name="Google Shape;96;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97" name="Google Shape;97;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8"/>
        <p:cNvGrpSpPr/>
        <p:nvPr/>
      </p:nvGrpSpPr>
      <p:grpSpPr>
        <a:xfrm>
          <a:off x="0" y="0"/>
          <a:ext cx="0" cy="0"/>
          <a:chOff x="0" y="0"/>
          <a:chExt cx="0" cy="0"/>
        </a:xfrm>
      </p:grpSpPr>
      <p:sp>
        <p:nvSpPr>
          <p:cNvPr id="99" name="Google Shape;99;p22"/>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100" name="Google Shape;10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1"/>
        <p:cNvGrpSpPr/>
        <p:nvPr/>
      </p:nvGrpSpPr>
      <p:grpSpPr>
        <a:xfrm>
          <a:off x="0" y="0"/>
          <a:ext cx="0" cy="0"/>
          <a:chOff x="0" y="0"/>
          <a:chExt cx="0" cy="0"/>
        </a:xfrm>
      </p:grpSpPr>
      <p:sp>
        <p:nvSpPr>
          <p:cNvPr id="102" name="Google Shape;102;p23"/>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3"/>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16000"/>
              <a:buNone/>
              <a:defRPr sz="16000">
                <a:solidFill>
                  <a:schemeClr val="lt2"/>
                </a:solidFill>
              </a:defRPr>
            </a:lvl1pPr>
            <a:lvl2pPr lvl="1" algn="ctr" rtl="0">
              <a:spcBef>
                <a:spcPts val="0"/>
              </a:spcBef>
              <a:spcAft>
                <a:spcPts val="0"/>
              </a:spcAft>
              <a:buClr>
                <a:schemeClr val="lt2"/>
              </a:buClr>
              <a:buSzPts val="16000"/>
              <a:buNone/>
              <a:defRPr sz="16000">
                <a:solidFill>
                  <a:schemeClr val="lt2"/>
                </a:solidFill>
              </a:defRPr>
            </a:lvl2pPr>
            <a:lvl3pPr lvl="2" algn="ctr" rtl="0">
              <a:spcBef>
                <a:spcPts val="0"/>
              </a:spcBef>
              <a:spcAft>
                <a:spcPts val="0"/>
              </a:spcAft>
              <a:buClr>
                <a:schemeClr val="lt2"/>
              </a:buClr>
              <a:buSzPts val="16000"/>
              <a:buNone/>
              <a:defRPr sz="16000">
                <a:solidFill>
                  <a:schemeClr val="lt2"/>
                </a:solidFill>
              </a:defRPr>
            </a:lvl3pPr>
            <a:lvl4pPr lvl="3" algn="ctr" rtl="0">
              <a:spcBef>
                <a:spcPts val="0"/>
              </a:spcBef>
              <a:spcAft>
                <a:spcPts val="0"/>
              </a:spcAft>
              <a:buClr>
                <a:schemeClr val="lt2"/>
              </a:buClr>
              <a:buSzPts val="16000"/>
              <a:buNone/>
              <a:defRPr sz="16000">
                <a:solidFill>
                  <a:schemeClr val="lt2"/>
                </a:solidFill>
              </a:defRPr>
            </a:lvl4pPr>
            <a:lvl5pPr lvl="4" algn="ctr" rtl="0">
              <a:spcBef>
                <a:spcPts val="0"/>
              </a:spcBef>
              <a:spcAft>
                <a:spcPts val="0"/>
              </a:spcAft>
              <a:buClr>
                <a:schemeClr val="lt2"/>
              </a:buClr>
              <a:buSzPts val="16000"/>
              <a:buNone/>
              <a:defRPr sz="16000">
                <a:solidFill>
                  <a:schemeClr val="lt2"/>
                </a:solidFill>
              </a:defRPr>
            </a:lvl5pPr>
            <a:lvl6pPr lvl="5" algn="ctr" rtl="0">
              <a:spcBef>
                <a:spcPts val="0"/>
              </a:spcBef>
              <a:spcAft>
                <a:spcPts val="0"/>
              </a:spcAft>
              <a:buClr>
                <a:schemeClr val="lt2"/>
              </a:buClr>
              <a:buSzPts val="16000"/>
              <a:buNone/>
              <a:defRPr sz="16000">
                <a:solidFill>
                  <a:schemeClr val="lt2"/>
                </a:solidFill>
              </a:defRPr>
            </a:lvl6pPr>
            <a:lvl7pPr lvl="6" algn="ctr" rtl="0">
              <a:spcBef>
                <a:spcPts val="0"/>
              </a:spcBef>
              <a:spcAft>
                <a:spcPts val="0"/>
              </a:spcAft>
              <a:buClr>
                <a:schemeClr val="lt2"/>
              </a:buClr>
              <a:buSzPts val="16000"/>
              <a:buNone/>
              <a:defRPr sz="16000">
                <a:solidFill>
                  <a:schemeClr val="lt2"/>
                </a:solidFill>
              </a:defRPr>
            </a:lvl7pPr>
            <a:lvl8pPr lvl="7" algn="ctr" rtl="0">
              <a:spcBef>
                <a:spcPts val="0"/>
              </a:spcBef>
              <a:spcAft>
                <a:spcPts val="0"/>
              </a:spcAft>
              <a:buClr>
                <a:schemeClr val="lt2"/>
              </a:buClr>
              <a:buSzPts val="16000"/>
              <a:buNone/>
              <a:defRPr sz="16000">
                <a:solidFill>
                  <a:schemeClr val="lt2"/>
                </a:solidFill>
              </a:defRPr>
            </a:lvl8pPr>
            <a:lvl9pPr lvl="8" algn="ctr" rtl="0">
              <a:spcBef>
                <a:spcPts val="0"/>
              </a:spcBef>
              <a:spcAft>
                <a:spcPts val="0"/>
              </a:spcAft>
              <a:buClr>
                <a:schemeClr val="lt2"/>
              </a:buClr>
              <a:buSzPts val="16000"/>
              <a:buNone/>
              <a:defRPr sz="16000">
                <a:solidFill>
                  <a:schemeClr val="lt2"/>
                </a:solidFill>
              </a:defRPr>
            </a:lvl9pPr>
          </a:lstStyle>
          <a:p>
            <a:r>
              <a:t>xx%</a:t>
            </a:r>
          </a:p>
        </p:txBody>
      </p:sp>
      <p:sp>
        <p:nvSpPr>
          <p:cNvPr id="104" name="Google Shape;104;p23"/>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05" name="Google Shape;105;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6"/>
        <p:cNvGrpSpPr/>
        <p:nvPr/>
      </p:nvGrpSpPr>
      <p:grpSpPr>
        <a:xfrm>
          <a:off x="0" y="0"/>
          <a:ext cx="0" cy="0"/>
          <a:chOff x="0" y="0"/>
          <a:chExt cx="0" cy="0"/>
        </a:xfrm>
      </p:grpSpPr>
      <p:sp>
        <p:nvSpPr>
          <p:cNvPr id="107" name="Google Shape;107;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Lato"/>
                <a:ea typeface="Lato"/>
                <a:cs typeface="Lato"/>
                <a:sym typeface="Lato"/>
              </a:defRPr>
            </a:lvl1pPr>
            <a:lvl2pPr lvl="1" algn="r" rtl="0">
              <a:buNone/>
              <a:defRPr sz="1000">
                <a:solidFill>
                  <a:schemeClr val="dk2"/>
                </a:solidFill>
                <a:latin typeface="Lato"/>
                <a:ea typeface="Lato"/>
                <a:cs typeface="Lato"/>
                <a:sym typeface="Lato"/>
              </a:defRPr>
            </a:lvl2pPr>
            <a:lvl3pPr lvl="2" algn="r" rtl="0">
              <a:buNone/>
              <a:defRPr sz="1000">
                <a:solidFill>
                  <a:schemeClr val="dk2"/>
                </a:solidFill>
                <a:latin typeface="Lato"/>
                <a:ea typeface="Lato"/>
                <a:cs typeface="Lato"/>
                <a:sym typeface="Lato"/>
              </a:defRPr>
            </a:lvl3pPr>
            <a:lvl4pPr lvl="3" algn="r" rtl="0">
              <a:buNone/>
              <a:defRPr sz="1000">
                <a:solidFill>
                  <a:schemeClr val="dk2"/>
                </a:solidFill>
                <a:latin typeface="Lato"/>
                <a:ea typeface="Lato"/>
                <a:cs typeface="Lato"/>
                <a:sym typeface="Lato"/>
              </a:defRPr>
            </a:lvl4pPr>
            <a:lvl5pPr lvl="4" algn="r" rtl="0">
              <a:buNone/>
              <a:defRPr sz="1000">
                <a:solidFill>
                  <a:schemeClr val="dk2"/>
                </a:solidFill>
                <a:latin typeface="Lato"/>
                <a:ea typeface="Lato"/>
                <a:cs typeface="Lato"/>
                <a:sym typeface="Lato"/>
              </a:defRPr>
            </a:lvl5pPr>
            <a:lvl6pPr lvl="5" algn="r" rtl="0">
              <a:buNone/>
              <a:defRPr sz="1000">
                <a:solidFill>
                  <a:schemeClr val="dk2"/>
                </a:solidFill>
                <a:latin typeface="Lato"/>
                <a:ea typeface="Lato"/>
                <a:cs typeface="Lato"/>
                <a:sym typeface="Lato"/>
              </a:defRPr>
            </a:lvl6pPr>
            <a:lvl7pPr lvl="6" algn="r" rtl="0">
              <a:buNone/>
              <a:defRPr sz="1000">
                <a:solidFill>
                  <a:schemeClr val="dk2"/>
                </a:solidFill>
                <a:latin typeface="Lato"/>
                <a:ea typeface="Lato"/>
                <a:cs typeface="Lato"/>
                <a:sym typeface="Lato"/>
              </a:defRPr>
            </a:lvl7pPr>
            <a:lvl8pPr lvl="7" algn="r" rtl="0">
              <a:buNone/>
              <a:defRPr sz="1000">
                <a:solidFill>
                  <a:schemeClr val="dk2"/>
                </a:solidFill>
                <a:latin typeface="Lato"/>
                <a:ea typeface="Lato"/>
                <a:cs typeface="Lato"/>
                <a:sym typeface="Lato"/>
              </a:defRPr>
            </a:lvl8pPr>
            <a:lvl9pPr lvl="8" algn="r" rtl="0">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57" name="Google Shape;57;p13"/>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58" name="Google Shape;58;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Economica"/>
                <a:ea typeface="Economica"/>
                <a:cs typeface="Economica"/>
                <a:sym typeface="Economica"/>
              </a:defRPr>
            </a:lvl1pPr>
            <a:lvl2pPr lvl="1" algn="r" rtl="0">
              <a:buNone/>
              <a:defRPr sz="1000">
                <a:solidFill>
                  <a:schemeClr val="dk1"/>
                </a:solidFill>
                <a:latin typeface="Economica"/>
                <a:ea typeface="Economica"/>
                <a:cs typeface="Economica"/>
                <a:sym typeface="Economica"/>
              </a:defRPr>
            </a:lvl2pPr>
            <a:lvl3pPr lvl="2" algn="r" rtl="0">
              <a:buNone/>
              <a:defRPr sz="1000">
                <a:solidFill>
                  <a:schemeClr val="dk1"/>
                </a:solidFill>
                <a:latin typeface="Economica"/>
                <a:ea typeface="Economica"/>
                <a:cs typeface="Economica"/>
                <a:sym typeface="Economica"/>
              </a:defRPr>
            </a:lvl3pPr>
            <a:lvl4pPr lvl="3" algn="r" rtl="0">
              <a:buNone/>
              <a:defRPr sz="1000">
                <a:solidFill>
                  <a:schemeClr val="dk1"/>
                </a:solidFill>
                <a:latin typeface="Economica"/>
                <a:ea typeface="Economica"/>
                <a:cs typeface="Economica"/>
                <a:sym typeface="Economica"/>
              </a:defRPr>
            </a:lvl4pPr>
            <a:lvl5pPr lvl="4" algn="r" rtl="0">
              <a:buNone/>
              <a:defRPr sz="1000">
                <a:solidFill>
                  <a:schemeClr val="dk1"/>
                </a:solidFill>
                <a:latin typeface="Economica"/>
                <a:ea typeface="Economica"/>
                <a:cs typeface="Economica"/>
                <a:sym typeface="Economica"/>
              </a:defRPr>
            </a:lvl5pPr>
            <a:lvl6pPr lvl="5" algn="r" rtl="0">
              <a:buNone/>
              <a:defRPr sz="1000">
                <a:solidFill>
                  <a:schemeClr val="dk1"/>
                </a:solidFill>
                <a:latin typeface="Economica"/>
                <a:ea typeface="Economica"/>
                <a:cs typeface="Economica"/>
                <a:sym typeface="Economica"/>
              </a:defRPr>
            </a:lvl6pPr>
            <a:lvl7pPr lvl="6" algn="r" rtl="0">
              <a:buNone/>
              <a:defRPr sz="1000">
                <a:solidFill>
                  <a:schemeClr val="dk1"/>
                </a:solidFill>
                <a:latin typeface="Economica"/>
                <a:ea typeface="Economica"/>
                <a:cs typeface="Economica"/>
                <a:sym typeface="Economica"/>
              </a:defRPr>
            </a:lvl7pPr>
            <a:lvl8pPr lvl="7" algn="r" rtl="0">
              <a:buNone/>
              <a:defRPr sz="1000">
                <a:solidFill>
                  <a:schemeClr val="dk1"/>
                </a:solidFill>
                <a:latin typeface="Economica"/>
                <a:ea typeface="Economica"/>
                <a:cs typeface="Economica"/>
                <a:sym typeface="Economica"/>
              </a:defRPr>
            </a:lvl8pPr>
            <a:lvl9pPr lvl="8" algn="r" rtl="0">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jpg"/><Relationship Id="rId7"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png"/><Relationship Id="rId5" Type="http://schemas.openxmlformats.org/officeDocument/2006/relationships/hyperlink" Target="https://youtu.be/lMWGS4s_mrc" TargetMode="External"/><Relationship Id="rId10" Type="http://schemas.openxmlformats.org/officeDocument/2006/relationships/image" Target="../media/image9.jpg"/><Relationship Id="rId4" Type="http://schemas.openxmlformats.org/officeDocument/2006/relationships/hyperlink" Target="https://youtu.be/jkDyK2b6FkU" TargetMode="External"/><Relationship Id="rId9"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2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
        <p:cNvGrpSpPr/>
        <p:nvPr/>
      </p:nvGrpSpPr>
      <p:grpSpPr>
        <a:xfrm>
          <a:off x="0" y="0"/>
          <a:ext cx="0" cy="0"/>
          <a:chOff x="0" y="0"/>
          <a:chExt cx="0" cy="0"/>
        </a:xfrm>
      </p:grpSpPr>
      <p:sp>
        <p:nvSpPr>
          <p:cNvPr id="112" name="Google Shape;112;p25"/>
          <p:cNvSpPr txBox="1">
            <a:spLocks noGrp="1"/>
          </p:cNvSpPr>
          <p:nvPr>
            <p:ph type="title" idx="4294967295"/>
          </p:nvPr>
        </p:nvSpPr>
        <p:spPr>
          <a:xfrm>
            <a:off x="204000" y="976625"/>
            <a:ext cx="4467000" cy="2296800"/>
          </a:xfrm>
          <a:prstGeom prst="rect">
            <a:avLst/>
          </a:prstGeom>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Clr>
                <a:schemeClr val="dk1"/>
              </a:buClr>
              <a:buSzPts val="1100"/>
              <a:buFont typeface="Arial"/>
              <a:buNone/>
            </a:pPr>
            <a:r>
              <a:rPr lang="en" sz="3600" b="1">
                <a:latin typeface="Playfair Display"/>
                <a:ea typeface="Playfair Display"/>
                <a:cs typeface="Playfair Display"/>
                <a:sym typeface="Playfair Display"/>
              </a:rPr>
              <a:t>Help for Today</a:t>
            </a:r>
            <a:endParaRPr sz="3600" b="1">
              <a:latin typeface="Playfair Display"/>
              <a:ea typeface="Playfair Display"/>
              <a:cs typeface="Playfair Display"/>
              <a:sym typeface="Playfair Display"/>
            </a:endParaRPr>
          </a:p>
          <a:p>
            <a:pPr marL="0" lvl="0" indent="0" algn="ctr" rtl="0">
              <a:spcBef>
                <a:spcPts val="0"/>
              </a:spcBef>
              <a:spcAft>
                <a:spcPts val="0"/>
              </a:spcAft>
              <a:buClr>
                <a:schemeClr val="dk1"/>
              </a:buClr>
              <a:buSzPts val="1100"/>
              <a:buFont typeface="Arial"/>
              <a:buNone/>
            </a:pPr>
            <a:r>
              <a:rPr lang="en" sz="3600" b="1">
                <a:latin typeface="Playfair Display"/>
                <a:ea typeface="Playfair Display"/>
                <a:cs typeface="Playfair Display"/>
                <a:sym typeface="Playfair Display"/>
              </a:rPr>
              <a:t>Hope for Tomorrow</a:t>
            </a:r>
            <a:endParaRPr sz="3600" b="1">
              <a:latin typeface="Playfair Display"/>
              <a:ea typeface="Playfair Display"/>
              <a:cs typeface="Playfair Display"/>
              <a:sym typeface="Playfair Display"/>
            </a:endParaRPr>
          </a:p>
        </p:txBody>
      </p:sp>
      <p:sp>
        <p:nvSpPr>
          <p:cNvPr id="113" name="Google Shape;113;p25"/>
          <p:cNvSpPr txBox="1">
            <a:spLocks noGrp="1"/>
          </p:cNvSpPr>
          <p:nvPr>
            <p:ph type="body" idx="4294967295"/>
          </p:nvPr>
        </p:nvSpPr>
        <p:spPr>
          <a:xfrm>
            <a:off x="4779925" y="760475"/>
            <a:ext cx="4149000" cy="39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latin typeface="Quattrocento Sans"/>
                <a:ea typeface="Quattrocento Sans"/>
                <a:cs typeface="Quattrocento Sans"/>
                <a:sym typeface="Quattrocento Sans"/>
              </a:rPr>
              <a:t>Hope Women’s Center is a trauma-informed center that engages, encourages, and equips women and teen girls facing difficult life situations.  </a:t>
            </a:r>
            <a:endParaRPr sz="2100">
              <a:latin typeface="Quattrocento Sans"/>
              <a:ea typeface="Quattrocento Sans"/>
              <a:cs typeface="Quattrocento Sans"/>
              <a:sym typeface="Quattrocento Sans"/>
            </a:endParaRPr>
          </a:p>
          <a:p>
            <a:pPr marL="0" lvl="0" indent="0" algn="l" rtl="0">
              <a:spcBef>
                <a:spcPts val="0"/>
              </a:spcBef>
              <a:spcAft>
                <a:spcPts val="0"/>
              </a:spcAft>
              <a:buNone/>
            </a:pPr>
            <a:endParaRPr sz="2100">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r>
              <a:rPr lang="en" sz="2100">
                <a:latin typeface="Quattrocento Sans"/>
                <a:ea typeface="Quattrocento Sans"/>
                <a:cs typeface="Quattrocento Sans"/>
                <a:sym typeface="Quattrocento Sans"/>
              </a:rPr>
              <a:t>Hope’s holistic approach addresses the physical, emotional, and spiritual needs of a woman. </a:t>
            </a:r>
            <a:endParaRPr sz="2100">
              <a:latin typeface="Quattrocento Sans"/>
              <a:ea typeface="Quattrocento Sans"/>
              <a:cs typeface="Quattrocento Sans"/>
              <a:sym typeface="Quattrocento Sans"/>
            </a:endParaRPr>
          </a:p>
        </p:txBody>
      </p:sp>
      <p:pic>
        <p:nvPicPr>
          <p:cNvPr id="114" name="Google Shape;114;p25"/>
          <p:cNvPicPr preferRelativeResize="0"/>
          <p:nvPr/>
        </p:nvPicPr>
        <p:blipFill>
          <a:blip r:embed="rId4">
            <a:alphaModFix/>
          </a:blip>
          <a:stretch>
            <a:fillRect/>
          </a:stretch>
        </p:blipFill>
        <p:spPr>
          <a:xfrm>
            <a:off x="1233200" y="4178025"/>
            <a:ext cx="1939900" cy="881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7"/>
        <p:cNvGrpSpPr/>
        <p:nvPr/>
      </p:nvGrpSpPr>
      <p:grpSpPr>
        <a:xfrm>
          <a:off x="0" y="0"/>
          <a:ext cx="0" cy="0"/>
          <a:chOff x="0" y="0"/>
          <a:chExt cx="0" cy="0"/>
        </a:xfrm>
      </p:grpSpPr>
      <p:sp>
        <p:nvSpPr>
          <p:cNvPr id="178" name="Google Shape;178;p34"/>
          <p:cNvSpPr txBox="1">
            <a:spLocks noGrp="1"/>
          </p:cNvSpPr>
          <p:nvPr>
            <p:ph type="title" idx="4294967295"/>
          </p:nvPr>
        </p:nvSpPr>
        <p:spPr>
          <a:xfrm>
            <a:off x="207925" y="1011375"/>
            <a:ext cx="4572000" cy="28563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700" b="1">
                <a:latin typeface="Playfair Display"/>
                <a:ea typeface="Playfair Display"/>
                <a:cs typeface="Playfair Display"/>
                <a:sym typeface="Playfair Display"/>
              </a:rPr>
              <a:t>How is Hope helping women &amp; families in need?</a:t>
            </a:r>
            <a:endParaRPr sz="3700" b="1">
              <a:latin typeface="Playfair Display"/>
              <a:ea typeface="Playfair Display"/>
              <a:cs typeface="Playfair Display"/>
              <a:sym typeface="Playfair Display"/>
            </a:endParaRPr>
          </a:p>
        </p:txBody>
      </p:sp>
      <p:sp>
        <p:nvSpPr>
          <p:cNvPr id="179" name="Google Shape;179;p34"/>
          <p:cNvSpPr txBox="1">
            <a:spLocks noGrp="1"/>
          </p:cNvSpPr>
          <p:nvPr>
            <p:ph type="body" idx="4294967295"/>
          </p:nvPr>
        </p:nvSpPr>
        <p:spPr>
          <a:xfrm>
            <a:off x="4435325" y="592050"/>
            <a:ext cx="4493700" cy="39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a:latin typeface="Quattrocento Sans"/>
                <a:ea typeface="Quattrocento Sans"/>
                <a:cs typeface="Quattrocento Sans"/>
                <a:sym typeface="Quattrocento Sans"/>
              </a:rPr>
              <a:t>→ Program participation earns points.</a:t>
            </a:r>
            <a:endParaRPr sz="2000">
              <a:latin typeface="Quattrocento Sans"/>
              <a:ea typeface="Quattrocento Sans"/>
              <a:cs typeface="Quattrocento Sans"/>
              <a:sym typeface="Quattrocento Sans"/>
            </a:endParaRPr>
          </a:p>
          <a:p>
            <a:pPr marL="457200" lvl="0" indent="0" algn="l" rtl="0">
              <a:spcBef>
                <a:spcPts val="0"/>
              </a:spcBef>
              <a:spcAft>
                <a:spcPts val="0"/>
              </a:spcAft>
              <a:buClr>
                <a:schemeClr val="dk1"/>
              </a:buClr>
              <a:buSzPts val="1100"/>
              <a:buFont typeface="Arial"/>
              <a:buNone/>
            </a:pPr>
            <a:endParaRPr sz="1400">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r>
              <a:rPr lang="en" sz="2000">
                <a:latin typeface="Quattrocento Sans"/>
                <a:ea typeface="Quattrocento Sans"/>
                <a:cs typeface="Quattrocento Sans"/>
                <a:sym typeface="Quattrocento Sans"/>
              </a:rPr>
              <a:t>→ Points can be used in the Boutique on toiletries, baby items &amp; diapers, clothing &amp; household items. </a:t>
            </a:r>
            <a:endParaRPr sz="2000">
              <a:latin typeface="Quattrocento Sans"/>
              <a:ea typeface="Quattrocento Sans"/>
              <a:cs typeface="Quattrocento Sans"/>
              <a:sym typeface="Quattrocento Sans"/>
            </a:endParaRPr>
          </a:p>
          <a:p>
            <a:pPr marL="457200" lvl="0" indent="0" algn="l" rtl="0">
              <a:spcBef>
                <a:spcPts val="0"/>
              </a:spcBef>
              <a:spcAft>
                <a:spcPts val="0"/>
              </a:spcAft>
              <a:buClr>
                <a:schemeClr val="dk1"/>
              </a:buClr>
              <a:buSzPts val="1100"/>
              <a:buFont typeface="Arial"/>
              <a:buNone/>
            </a:pPr>
            <a:endParaRPr sz="1400">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r>
              <a:rPr lang="en" sz="2000">
                <a:latin typeface="Quattrocento Sans"/>
                <a:ea typeface="Quattrocento Sans"/>
                <a:cs typeface="Quattrocento Sans"/>
                <a:sym typeface="Quattrocento Sans"/>
              </a:rPr>
              <a:t>→ Points can also be applied toward utility assistance &amp; gas cards. </a:t>
            </a:r>
            <a:endParaRPr sz="2000">
              <a:latin typeface="Quattrocento Sans"/>
              <a:ea typeface="Quattrocento Sans"/>
              <a:cs typeface="Quattrocento Sans"/>
              <a:sym typeface="Quattrocento Sans"/>
            </a:endParaRPr>
          </a:p>
          <a:p>
            <a:pPr marL="457200" lvl="0" indent="0" algn="l" rtl="0">
              <a:spcBef>
                <a:spcPts val="0"/>
              </a:spcBef>
              <a:spcAft>
                <a:spcPts val="0"/>
              </a:spcAft>
              <a:buClr>
                <a:schemeClr val="dk1"/>
              </a:buClr>
              <a:buSzPts val="1100"/>
              <a:buFont typeface="Arial"/>
              <a:buNone/>
            </a:pPr>
            <a:endParaRPr sz="1400">
              <a:latin typeface="Quattrocento Sans"/>
              <a:ea typeface="Quattrocento Sans"/>
              <a:cs typeface="Quattrocento Sans"/>
              <a:sym typeface="Quattrocento Sans"/>
            </a:endParaRPr>
          </a:p>
          <a:p>
            <a:pPr marL="0" lvl="0" indent="0" algn="ctr" rtl="0">
              <a:spcBef>
                <a:spcPts val="0"/>
              </a:spcBef>
              <a:spcAft>
                <a:spcPts val="0"/>
              </a:spcAft>
              <a:buClr>
                <a:schemeClr val="dk1"/>
              </a:buClr>
              <a:buSzPts val="1100"/>
              <a:buFont typeface="Arial"/>
              <a:buNone/>
            </a:pPr>
            <a:r>
              <a:rPr lang="en" sz="2000" i="1">
                <a:latin typeface="Quattrocento Sans"/>
                <a:ea typeface="Quattrocento Sans"/>
                <a:cs typeface="Quattrocento Sans"/>
                <a:sym typeface="Quattrocento Sans"/>
              </a:rPr>
              <a:t>Hope relies on donations from community partners, churches &amp; individuals! Thank you!</a:t>
            </a:r>
            <a:endParaRPr sz="1900">
              <a:latin typeface="Quattrocento Sans"/>
              <a:ea typeface="Quattrocento Sans"/>
              <a:cs typeface="Quattrocento Sans"/>
              <a:sym typeface="Quattrocento Sans"/>
            </a:endParaRPr>
          </a:p>
          <a:p>
            <a:pPr marL="0" lvl="0" indent="0" algn="ctr" rtl="0">
              <a:spcBef>
                <a:spcPts val="0"/>
              </a:spcBef>
              <a:spcAft>
                <a:spcPts val="0"/>
              </a:spcAft>
              <a:buNone/>
            </a:pPr>
            <a:endParaRPr sz="1600" i="1">
              <a:latin typeface="Quattrocento Sans"/>
              <a:ea typeface="Quattrocento Sans"/>
              <a:cs typeface="Quattrocento Sans"/>
              <a:sym typeface="Quattrocento Sans"/>
            </a:endParaRPr>
          </a:p>
        </p:txBody>
      </p:sp>
      <p:pic>
        <p:nvPicPr>
          <p:cNvPr id="180" name="Google Shape;180;p34"/>
          <p:cNvPicPr preferRelativeResize="0"/>
          <p:nvPr/>
        </p:nvPicPr>
        <p:blipFill>
          <a:blip r:embed="rId4">
            <a:alphaModFix/>
          </a:blip>
          <a:stretch>
            <a:fillRect/>
          </a:stretch>
        </p:blipFill>
        <p:spPr>
          <a:xfrm>
            <a:off x="1233200" y="4178025"/>
            <a:ext cx="1939900" cy="881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4"/>
        <p:cNvGrpSpPr/>
        <p:nvPr/>
      </p:nvGrpSpPr>
      <p:grpSpPr>
        <a:xfrm>
          <a:off x="0" y="0"/>
          <a:ext cx="0" cy="0"/>
          <a:chOff x="0" y="0"/>
          <a:chExt cx="0" cy="0"/>
        </a:xfrm>
      </p:grpSpPr>
      <p:sp>
        <p:nvSpPr>
          <p:cNvPr id="185" name="Google Shape;185;p35"/>
          <p:cNvSpPr txBox="1">
            <a:spLocks noGrp="1"/>
          </p:cNvSpPr>
          <p:nvPr>
            <p:ph type="title" idx="4294967295"/>
          </p:nvPr>
        </p:nvSpPr>
        <p:spPr>
          <a:xfrm>
            <a:off x="207925" y="749000"/>
            <a:ext cx="4572000" cy="28563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800" b="1">
                <a:latin typeface="Playfair Display"/>
                <a:ea typeface="Playfair Display"/>
                <a:cs typeface="Playfair Display"/>
                <a:sym typeface="Playfair Display"/>
              </a:rPr>
              <a:t>Free services</a:t>
            </a:r>
            <a:endParaRPr sz="3800" b="1">
              <a:latin typeface="Playfair Display"/>
              <a:ea typeface="Playfair Display"/>
              <a:cs typeface="Playfair Display"/>
              <a:sym typeface="Playfair Display"/>
            </a:endParaRPr>
          </a:p>
          <a:p>
            <a:pPr marL="0" lvl="0" indent="0" algn="l" rtl="0">
              <a:spcBef>
                <a:spcPts val="0"/>
              </a:spcBef>
              <a:spcAft>
                <a:spcPts val="0"/>
              </a:spcAft>
              <a:buNone/>
            </a:pPr>
            <a:r>
              <a:rPr lang="en" sz="3800" b="1">
                <a:latin typeface="Playfair Display"/>
                <a:ea typeface="Playfair Display"/>
                <a:cs typeface="Playfair Display"/>
                <a:sym typeface="Playfair Display"/>
              </a:rPr>
              <a:t>at Hope</a:t>
            </a:r>
            <a:endParaRPr sz="3800" b="1">
              <a:latin typeface="Playfair Display"/>
              <a:ea typeface="Playfair Display"/>
              <a:cs typeface="Playfair Display"/>
              <a:sym typeface="Playfair Display"/>
            </a:endParaRPr>
          </a:p>
        </p:txBody>
      </p:sp>
      <p:sp>
        <p:nvSpPr>
          <p:cNvPr id="186" name="Google Shape;186;p35"/>
          <p:cNvSpPr txBox="1">
            <a:spLocks noGrp="1"/>
          </p:cNvSpPr>
          <p:nvPr>
            <p:ph type="body" idx="4294967295"/>
          </p:nvPr>
        </p:nvSpPr>
        <p:spPr>
          <a:xfrm>
            <a:off x="4779925" y="288725"/>
            <a:ext cx="4309500" cy="42504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Font typeface="Quattrocento Sans"/>
              <a:buChar char="●"/>
            </a:pPr>
            <a:r>
              <a:rPr lang="en" sz="1700">
                <a:latin typeface="Quattrocento Sans"/>
                <a:ea typeface="Quattrocento Sans"/>
                <a:cs typeface="Quattrocento Sans"/>
                <a:sym typeface="Quattrocento Sans"/>
              </a:rPr>
              <a:t>All classes</a:t>
            </a:r>
            <a:endParaRPr sz="1700">
              <a:latin typeface="Quattrocento Sans"/>
              <a:ea typeface="Quattrocento Sans"/>
              <a:cs typeface="Quattrocento Sans"/>
              <a:sym typeface="Quattrocento Sans"/>
            </a:endParaRPr>
          </a:p>
          <a:p>
            <a:pPr marL="457200" lvl="0" indent="-336550" algn="l" rtl="0">
              <a:spcBef>
                <a:spcPts val="0"/>
              </a:spcBef>
              <a:spcAft>
                <a:spcPts val="0"/>
              </a:spcAft>
              <a:buSzPts val="1700"/>
              <a:buFont typeface="Quattrocento Sans"/>
              <a:buChar char="●"/>
            </a:pPr>
            <a:r>
              <a:rPr lang="en" sz="1700">
                <a:latin typeface="Quattrocento Sans"/>
                <a:ea typeface="Quattrocento Sans"/>
                <a:cs typeface="Quattrocento Sans"/>
                <a:sym typeface="Quattrocento Sans"/>
              </a:rPr>
              <a:t>All mentoring and support groups</a:t>
            </a:r>
            <a:endParaRPr sz="1700">
              <a:latin typeface="Quattrocento Sans"/>
              <a:ea typeface="Quattrocento Sans"/>
              <a:cs typeface="Quattrocento Sans"/>
              <a:sym typeface="Quattrocento Sans"/>
            </a:endParaRPr>
          </a:p>
          <a:p>
            <a:pPr marL="457200" lvl="0" indent="-336550" algn="l" rtl="0">
              <a:spcBef>
                <a:spcPts val="0"/>
              </a:spcBef>
              <a:spcAft>
                <a:spcPts val="0"/>
              </a:spcAft>
              <a:buSzPts val="1700"/>
              <a:buFont typeface="Quattrocento Sans"/>
              <a:buChar char="●"/>
            </a:pPr>
            <a:r>
              <a:rPr lang="en" sz="1700">
                <a:latin typeface="Quattrocento Sans"/>
                <a:ea typeface="Quattrocento Sans"/>
                <a:cs typeface="Quattrocento Sans"/>
                <a:sym typeface="Quattrocento Sans"/>
              </a:rPr>
              <a:t>Postpartum coaching &amp; crisis counseling (requires screening approval)</a:t>
            </a:r>
            <a:endParaRPr sz="1700">
              <a:latin typeface="Quattrocento Sans"/>
              <a:ea typeface="Quattrocento Sans"/>
              <a:cs typeface="Quattrocento Sans"/>
              <a:sym typeface="Quattrocento Sans"/>
            </a:endParaRPr>
          </a:p>
          <a:p>
            <a:pPr marL="457200" lvl="0" indent="-336550" algn="l" rtl="0">
              <a:spcBef>
                <a:spcPts val="0"/>
              </a:spcBef>
              <a:spcAft>
                <a:spcPts val="0"/>
              </a:spcAft>
              <a:buSzPts val="1700"/>
              <a:buFont typeface="Quattrocento Sans"/>
              <a:buChar char="●"/>
            </a:pPr>
            <a:r>
              <a:rPr lang="en" sz="1700">
                <a:latin typeface="Quattrocento Sans"/>
                <a:ea typeface="Quattrocento Sans"/>
                <a:cs typeface="Quattrocento Sans"/>
                <a:sym typeface="Quattrocento Sans"/>
              </a:rPr>
              <a:t>Pregnancy testing and consultation</a:t>
            </a:r>
            <a:endParaRPr sz="1700">
              <a:latin typeface="Quattrocento Sans"/>
              <a:ea typeface="Quattrocento Sans"/>
              <a:cs typeface="Quattrocento Sans"/>
              <a:sym typeface="Quattrocento Sans"/>
            </a:endParaRPr>
          </a:p>
          <a:p>
            <a:pPr marL="457200" lvl="0" indent="-336550" algn="l" rtl="0">
              <a:spcBef>
                <a:spcPts val="0"/>
              </a:spcBef>
              <a:spcAft>
                <a:spcPts val="0"/>
              </a:spcAft>
              <a:buSzPts val="1700"/>
              <a:buFont typeface="Quattrocento Sans"/>
              <a:buChar char="●"/>
            </a:pPr>
            <a:r>
              <a:rPr lang="en" sz="1700">
                <a:latin typeface="Quattrocento Sans"/>
                <a:ea typeface="Quattrocento Sans"/>
                <a:cs typeface="Quattrocento Sans"/>
                <a:sym typeface="Quattrocento Sans"/>
              </a:rPr>
              <a:t>Food pantry, meals, food distribution</a:t>
            </a:r>
            <a:endParaRPr sz="1700">
              <a:latin typeface="Quattrocento Sans"/>
              <a:ea typeface="Quattrocento Sans"/>
              <a:cs typeface="Quattrocento Sans"/>
              <a:sym typeface="Quattrocento Sans"/>
            </a:endParaRPr>
          </a:p>
          <a:p>
            <a:pPr marL="457200" lvl="0" indent="-336550" algn="l" rtl="0">
              <a:spcBef>
                <a:spcPts val="0"/>
              </a:spcBef>
              <a:spcAft>
                <a:spcPts val="0"/>
              </a:spcAft>
              <a:buSzPts val="1700"/>
              <a:buFont typeface="Quattrocento Sans"/>
              <a:buChar char="●"/>
            </a:pPr>
            <a:r>
              <a:rPr lang="en" sz="1700">
                <a:latin typeface="Quattrocento Sans"/>
                <a:ea typeface="Quattrocento Sans"/>
                <a:cs typeface="Quattrocento Sans"/>
                <a:sym typeface="Quattrocento Sans"/>
              </a:rPr>
              <a:t>Community resource referrals</a:t>
            </a:r>
            <a:endParaRPr sz="1700">
              <a:latin typeface="Quattrocento Sans"/>
              <a:ea typeface="Quattrocento Sans"/>
              <a:cs typeface="Quattrocento Sans"/>
              <a:sym typeface="Quattrocento Sans"/>
            </a:endParaRPr>
          </a:p>
          <a:p>
            <a:pPr marL="457200" lvl="0" indent="-336550" algn="l" rtl="0">
              <a:spcBef>
                <a:spcPts val="0"/>
              </a:spcBef>
              <a:spcAft>
                <a:spcPts val="0"/>
              </a:spcAft>
              <a:buSzPts val="1700"/>
              <a:buFont typeface="Quattrocento Sans"/>
              <a:buChar char="●"/>
            </a:pPr>
            <a:r>
              <a:rPr lang="en" sz="1700">
                <a:latin typeface="Quattrocento Sans"/>
                <a:ea typeface="Quattrocento Sans"/>
                <a:cs typeface="Quattrocento Sans"/>
                <a:sym typeface="Quattrocento Sans"/>
              </a:rPr>
              <a:t>Maternity housing (Camp Verde only, by application approval)</a:t>
            </a:r>
            <a:endParaRPr sz="1700">
              <a:latin typeface="Quattrocento Sans"/>
              <a:ea typeface="Quattrocento Sans"/>
              <a:cs typeface="Quattrocento Sans"/>
              <a:sym typeface="Quattrocento Sans"/>
            </a:endParaRPr>
          </a:p>
          <a:p>
            <a:pPr marL="457200" lvl="0" indent="-336550" algn="l" rtl="0">
              <a:spcBef>
                <a:spcPts val="0"/>
              </a:spcBef>
              <a:spcAft>
                <a:spcPts val="0"/>
              </a:spcAft>
              <a:buSzPts val="1700"/>
              <a:buFont typeface="Quattrocento Sans"/>
              <a:buChar char="●"/>
            </a:pPr>
            <a:r>
              <a:rPr lang="en" sz="1700">
                <a:latin typeface="Quattrocento Sans"/>
                <a:ea typeface="Quattrocento Sans"/>
                <a:cs typeface="Quattrocento Sans"/>
                <a:sym typeface="Quattrocento Sans"/>
              </a:rPr>
              <a:t>Children’s program for moms in programming (some locations)</a:t>
            </a:r>
            <a:endParaRPr sz="1700">
              <a:latin typeface="Quattrocento Sans"/>
              <a:ea typeface="Quattrocento Sans"/>
              <a:cs typeface="Quattrocento Sans"/>
              <a:sym typeface="Quattrocento Sans"/>
            </a:endParaRPr>
          </a:p>
          <a:p>
            <a:pPr marL="457200" lvl="0" indent="-336550" algn="l" rtl="0">
              <a:spcBef>
                <a:spcPts val="0"/>
              </a:spcBef>
              <a:spcAft>
                <a:spcPts val="0"/>
              </a:spcAft>
              <a:buSzPts val="1700"/>
              <a:buFont typeface="Quattrocento Sans"/>
              <a:buChar char="●"/>
            </a:pPr>
            <a:r>
              <a:rPr lang="en" sz="1700">
                <a:latin typeface="Quattrocento Sans"/>
                <a:ea typeface="Quattrocento Sans"/>
                <a:cs typeface="Quattrocento Sans"/>
                <a:sym typeface="Quattrocento Sans"/>
              </a:rPr>
              <a:t>For clients in housing transition, use of our shower, washer/dryer, &amp; phone</a:t>
            </a:r>
            <a:endParaRPr sz="1400">
              <a:latin typeface="Quattrocento Sans"/>
              <a:ea typeface="Quattrocento Sans"/>
              <a:cs typeface="Quattrocento Sans"/>
              <a:sym typeface="Quattrocento Sans"/>
            </a:endParaRPr>
          </a:p>
        </p:txBody>
      </p:sp>
      <p:pic>
        <p:nvPicPr>
          <p:cNvPr id="187" name="Google Shape;187;p35"/>
          <p:cNvPicPr preferRelativeResize="0"/>
          <p:nvPr/>
        </p:nvPicPr>
        <p:blipFill>
          <a:blip r:embed="rId4">
            <a:alphaModFix/>
          </a:blip>
          <a:stretch>
            <a:fillRect/>
          </a:stretch>
        </p:blipFill>
        <p:spPr>
          <a:xfrm>
            <a:off x="1233200" y="4178025"/>
            <a:ext cx="1939900" cy="881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1"/>
        <p:cNvGrpSpPr/>
        <p:nvPr/>
      </p:nvGrpSpPr>
      <p:grpSpPr>
        <a:xfrm>
          <a:off x="0" y="0"/>
          <a:ext cx="0" cy="0"/>
          <a:chOff x="0" y="0"/>
          <a:chExt cx="0" cy="0"/>
        </a:xfrm>
      </p:grpSpPr>
      <p:sp>
        <p:nvSpPr>
          <p:cNvPr id="192" name="Google Shape;192;p36"/>
          <p:cNvSpPr txBox="1">
            <a:spLocks noGrp="1"/>
          </p:cNvSpPr>
          <p:nvPr>
            <p:ph type="body" idx="4294967295"/>
          </p:nvPr>
        </p:nvSpPr>
        <p:spPr>
          <a:xfrm>
            <a:off x="4769200" y="886125"/>
            <a:ext cx="4149000" cy="3051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262626"/>
              </a:buClr>
              <a:buSzPts val="4000"/>
              <a:buFont typeface="Calibri"/>
              <a:buNone/>
            </a:pPr>
            <a:r>
              <a:rPr lang="en" sz="2600">
                <a:latin typeface="Quattrocento Sans"/>
                <a:ea typeface="Quattrocento Sans"/>
                <a:cs typeface="Quattrocento Sans"/>
                <a:sym typeface="Quattrocento Sans"/>
              </a:rPr>
              <a:t>In the words of our clients…</a:t>
            </a:r>
            <a:br>
              <a:rPr lang="en" sz="2600">
                <a:latin typeface="Quattrocento Sans"/>
                <a:ea typeface="Quattrocento Sans"/>
                <a:cs typeface="Quattrocento Sans"/>
                <a:sym typeface="Quattrocento Sans"/>
              </a:rPr>
            </a:br>
            <a:br>
              <a:rPr lang="en" sz="2600">
                <a:latin typeface="Quattrocento Sans"/>
                <a:ea typeface="Quattrocento Sans"/>
                <a:cs typeface="Quattrocento Sans"/>
                <a:sym typeface="Quattrocento Sans"/>
              </a:rPr>
            </a:br>
            <a:r>
              <a:rPr lang="en" sz="2600" u="sng">
                <a:solidFill>
                  <a:schemeClr val="hlink"/>
                </a:solidFill>
                <a:latin typeface="Quattrocento Sans"/>
                <a:ea typeface="Quattrocento Sans"/>
                <a:cs typeface="Quattrocento Sans"/>
                <a:sym typeface="Quattrocento Sans"/>
                <a:hlinkClick r:id="rId4"/>
              </a:rPr>
              <a:t>Hope Women's Center 2021</a:t>
            </a:r>
            <a:r>
              <a:rPr lang="en" sz="2600">
                <a:latin typeface="Quattrocento Sans"/>
                <a:ea typeface="Quattrocento Sans"/>
                <a:cs typeface="Quattrocento Sans"/>
                <a:sym typeface="Quattrocento Sans"/>
              </a:rPr>
              <a:t> (6 minutes)</a:t>
            </a:r>
            <a:endParaRPr sz="2600">
              <a:latin typeface="Quattrocento Sans"/>
              <a:ea typeface="Quattrocento Sans"/>
              <a:cs typeface="Quattrocento Sans"/>
              <a:sym typeface="Quattrocento Sans"/>
            </a:endParaRPr>
          </a:p>
          <a:p>
            <a:pPr marL="0" lvl="0" indent="0" algn="l" rtl="0">
              <a:lnSpc>
                <a:spcPct val="100000"/>
              </a:lnSpc>
              <a:spcBef>
                <a:spcPts val="0"/>
              </a:spcBef>
              <a:spcAft>
                <a:spcPts val="0"/>
              </a:spcAft>
              <a:buClr>
                <a:srgbClr val="262626"/>
              </a:buClr>
              <a:buSzPts val="4000"/>
              <a:buFont typeface="Calibri"/>
              <a:buNone/>
            </a:pPr>
            <a:endParaRPr sz="2600">
              <a:latin typeface="Quattrocento Sans"/>
              <a:ea typeface="Quattrocento Sans"/>
              <a:cs typeface="Quattrocento Sans"/>
              <a:sym typeface="Quattrocento Sans"/>
            </a:endParaRPr>
          </a:p>
          <a:p>
            <a:pPr marL="0" lvl="0" indent="0" algn="l" rtl="0">
              <a:lnSpc>
                <a:spcPct val="100000"/>
              </a:lnSpc>
              <a:spcBef>
                <a:spcPts val="0"/>
              </a:spcBef>
              <a:spcAft>
                <a:spcPts val="0"/>
              </a:spcAft>
              <a:buClr>
                <a:srgbClr val="262626"/>
              </a:buClr>
              <a:buSzPts val="4000"/>
              <a:buFont typeface="Calibri"/>
              <a:buNone/>
            </a:pPr>
            <a:r>
              <a:rPr lang="en" sz="2600" u="sng">
                <a:solidFill>
                  <a:schemeClr val="hlink"/>
                </a:solidFill>
                <a:latin typeface="Quattrocento Sans"/>
                <a:ea typeface="Quattrocento Sans"/>
                <a:cs typeface="Quattrocento Sans"/>
                <a:sym typeface="Quattrocento Sans"/>
                <a:hlinkClick r:id="rId5"/>
              </a:rPr>
              <a:t>https://youtu.be/lMWGS4s_mrc</a:t>
            </a:r>
            <a:r>
              <a:rPr lang="en" sz="2600">
                <a:latin typeface="Quattrocento Sans"/>
                <a:ea typeface="Quattrocento Sans"/>
                <a:cs typeface="Quattrocento Sans"/>
                <a:sym typeface="Quattrocento Sans"/>
              </a:rPr>
              <a:t>  (2 minutes)</a:t>
            </a:r>
            <a:endParaRPr sz="2600">
              <a:latin typeface="Quattrocento Sans"/>
              <a:ea typeface="Quattrocento Sans"/>
              <a:cs typeface="Quattrocento Sans"/>
              <a:sym typeface="Quattrocento Sans"/>
            </a:endParaRPr>
          </a:p>
          <a:p>
            <a:pPr marL="0" lvl="0" indent="0" algn="l" rtl="0">
              <a:spcBef>
                <a:spcPts val="0"/>
              </a:spcBef>
              <a:spcAft>
                <a:spcPts val="0"/>
              </a:spcAft>
              <a:buNone/>
            </a:pPr>
            <a:endParaRPr sz="1300">
              <a:solidFill>
                <a:srgbClr val="000000"/>
              </a:solidFill>
              <a:latin typeface="Calibri"/>
              <a:ea typeface="Calibri"/>
              <a:cs typeface="Calibri"/>
              <a:sym typeface="Calibri"/>
            </a:endParaRPr>
          </a:p>
        </p:txBody>
      </p:sp>
      <p:pic>
        <p:nvPicPr>
          <p:cNvPr id="193" name="Google Shape;193;p36"/>
          <p:cNvPicPr preferRelativeResize="0"/>
          <p:nvPr/>
        </p:nvPicPr>
        <p:blipFill>
          <a:blip r:embed="rId6">
            <a:alphaModFix/>
          </a:blip>
          <a:stretch>
            <a:fillRect/>
          </a:stretch>
        </p:blipFill>
        <p:spPr>
          <a:xfrm>
            <a:off x="1233200" y="4178025"/>
            <a:ext cx="1939900" cy="881775"/>
          </a:xfrm>
          <a:prstGeom prst="rect">
            <a:avLst/>
          </a:prstGeom>
          <a:noFill/>
          <a:ln>
            <a:noFill/>
          </a:ln>
        </p:spPr>
      </p:pic>
      <p:pic>
        <p:nvPicPr>
          <p:cNvPr id="194" name="Google Shape;194;p36"/>
          <p:cNvPicPr preferRelativeResize="0"/>
          <p:nvPr/>
        </p:nvPicPr>
        <p:blipFill>
          <a:blip r:embed="rId7">
            <a:alphaModFix/>
          </a:blip>
          <a:stretch>
            <a:fillRect/>
          </a:stretch>
        </p:blipFill>
        <p:spPr>
          <a:xfrm>
            <a:off x="285725" y="1832250"/>
            <a:ext cx="1403646" cy="2105469"/>
          </a:xfrm>
          <a:prstGeom prst="rect">
            <a:avLst/>
          </a:prstGeom>
          <a:noFill/>
          <a:ln>
            <a:noFill/>
          </a:ln>
        </p:spPr>
      </p:pic>
      <p:pic>
        <p:nvPicPr>
          <p:cNvPr id="195" name="Google Shape;195;p36"/>
          <p:cNvPicPr preferRelativeResize="0"/>
          <p:nvPr/>
        </p:nvPicPr>
        <p:blipFill>
          <a:blip r:embed="rId8">
            <a:alphaModFix/>
          </a:blip>
          <a:stretch>
            <a:fillRect/>
          </a:stretch>
        </p:blipFill>
        <p:spPr>
          <a:xfrm>
            <a:off x="1952050" y="2620050"/>
            <a:ext cx="1802174" cy="1201450"/>
          </a:xfrm>
          <a:prstGeom prst="rect">
            <a:avLst/>
          </a:prstGeom>
          <a:noFill/>
          <a:ln w="28575" cap="flat" cmpd="sng">
            <a:solidFill>
              <a:schemeClr val="accent5"/>
            </a:solidFill>
            <a:prstDash val="solid"/>
            <a:round/>
            <a:headEnd type="none" w="sm" len="sm"/>
            <a:tailEnd type="none" w="sm" len="sm"/>
          </a:ln>
        </p:spPr>
      </p:pic>
      <p:pic>
        <p:nvPicPr>
          <p:cNvPr id="196" name="Google Shape;196;p36"/>
          <p:cNvPicPr preferRelativeResize="0"/>
          <p:nvPr/>
        </p:nvPicPr>
        <p:blipFill>
          <a:blip r:embed="rId9">
            <a:alphaModFix/>
          </a:blip>
          <a:stretch>
            <a:fillRect/>
          </a:stretch>
        </p:blipFill>
        <p:spPr>
          <a:xfrm>
            <a:off x="2795675" y="323150"/>
            <a:ext cx="1403654" cy="2105482"/>
          </a:xfrm>
          <a:prstGeom prst="rect">
            <a:avLst/>
          </a:prstGeom>
          <a:noFill/>
          <a:ln w="28575" cap="flat" cmpd="sng">
            <a:solidFill>
              <a:schemeClr val="accent5"/>
            </a:solidFill>
            <a:prstDash val="solid"/>
            <a:round/>
            <a:headEnd type="none" w="sm" len="sm"/>
            <a:tailEnd type="none" w="sm" len="sm"/>
          </a:ln>
        </p:spPr>
      </p:pic>
      <p:pic>
        <p:nvPicPr>
          <p:cNvPr id="197" name="Google Shape;197;p36"/>
          <p:cNvPicPr preferRelativeResize="0"/>
          <p:nvPr/>
        </p:nvPicPr>
        <p:blipFill>
          <a:blip r:embed="rId10">
            <a:alphaModFix/>
          </a:blip>
          <a:stretch>
            <a:fillRect/>
          </a:stretch>
        </p:blipFill>
        <p:spPr>
          <a:xfrm>
            <a:off x="520675" y="459821"/>
            <a:ext cx="1939897" cy="129338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1"/>
        <p:cNvGrpSpPr/>
        <p:nvPr/>
      </p:nvGrpSpPr>
      <p:grpSpPr>
        <a:xfrm>
          <a:off x="0" y="0"/>
          <a:ext cx="0" cy="0"/>
          <a:chOff x="0" y="0"/>
          <a:chExt cx="0" cy="0"/>
        </a:xfrm>
      </p:grpSpPr>
      <p:sp>
        <p:nvSpPr>
          <p:cNvPr id="202" name="Google Shape;202;p37"/>
          <p:cNvSpPr txBox="1">
            <a:spLocks noGrp="1"/>
          </p:cNvSpPr>
          <p:nvPr>
            <p:ph type="title" idx="4294967295"/>
          </p:nvPr>
        </p:nvSpPr>
        <p:spPr>
          <a:xfrm>
            <a:off x="257700" y="706050"/>
            <a:ext cx="4572000" cy="28563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800" b="1">
                <a:latin typeface="Playfair Display"/>
                <a:ea typeface="Playfair Display"/>
                <a:cs typeface="Playfair Display"/>
                <a:sym typeface="Playfair Display"/>
              </a:rPr>
              <a:t>How is Hope</a:t>
            </a:r>
            <a:endParaRPr sz="3800" b="1">
              <a:latin typeface="Playfair Display"/>
              <a:ea typeface="Playfair Display"/>
              <a:cs typeface="Playfair Display"/>
              <a:sym typeface="Playfair Display"/>
            </a:endParaRPr>
          </a:p>
          <a:p>
            <a:pPr marL="0" lvl="0" indent="0" algn="l" rtl="0">
              <a:spcBef>
                <a:spcPts val="0"/>
              </a:spcBef>
              <a:spcAft>
                <a:spcPts val="0"/>
              </a:spcAft>
              <a:buNone/>
            </a:pPr>
            <a:r>
              <a:rPr lang="en" sz="3800" b="1">
                <a:latin typeface="Playfair Display"/>
                <a:ea typeface="Playfair Display"/>
                <a:cs typeface="Playfair Display"/>
                <a:sym typeface="Playfair Display"/>
              </a:rPr>
              <a:t>educating women</a:t>
            </a:r>
            <a:endParaRPr sz="3800" b="1">
              <a:latin typeface="Playfair Display"/>
              <a:ea typeface="Playfair Display"/>
              <a:cs typeface="Playfair Display"/>
              <a:sym typeface="Playfair Display"/>
            </a:endParaRPr>
          </a:p>
          <a:p>
            <a:pPr marL="0" lvl="0" indent="0" algn="l" rtl="0">
              <a:spcBef>
                <a:spcPts val="0"/>
              </a:spcBef>
              <a:spcAft>
                <a:spcPts val="0"/>
              </a:spcAft>
              <a:buNone/>
            </a:pPr>
            <a:r>
              <a:rPr lang="en" sz="3800" b="1">
                <a:latin typeface="Playfair Display"/>
                <a:ea typeface="Playfair Display"/>
                <a:cs typeface="Playfair Display"/>
                <a:sym typeface="Playfair Display"/>
              </a:rPr>
              <a:t>and teen girls?</a:t>
            </a:r>
            <a:endParaRPr sz="3800" b="1">
              <a:latin typeface="Playfair Display"/>
              <a:ea typeface="Playfair Display"/>
              <a:cs typeface="Playfair Display"/>
              <a:sym typeface="Playfair Display"/>
            </a:endParaRPr>
          </a:p>
        </p:txBody>
      </p:sp>
      <p:sp>
        <p:nvSpPr>
          <p:cNvPr id="203" name="Google Shape;203;p37"/>
          <p:cNvSpPr txBox="1">
            <a:spLocks noGrp="1"/>
          </p:cNvSpPr>
          <p:nvPr>
            <p:ph type="body" idx="4294967295"/>
          </p:nvPr>
        </p:nvSpPr>
        <p:spPr>
          <a:xfrm>
            <a:off x="4779925" y="368075"/>
            <a:ext cx="4149000" cy="4051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Quattrocento Sans"/>
              <a:buChar char="●"/>
            </a:pPr>
            <a:r>
              <a:rPr lang="en">
                <a:latin typeface="Quattrocento Sans"/>
                <a:ea typeface="Quattrocento Sans"/>
                <a:cs typeface="Quattrocento Sans"/>
                <a:sym typeface="Quattrocento Sans"/>
              </a:rPr>
              <a:t>Prenatal &amp; postpartum classes &amp; support groups</a:t>
            </a:r>
            <a:endParaRPr>
              <a:latin typeface="Quattrocento Sans"/>
              <a:ea typeface="Quattrocento Sans"/>
              <a:cs typeface="Quattrocento Sans"/>
              <a:sym typeface="Quattrocento Sans"/>
            </a:endParaRPr>
          </a:p>
          <a:p>
            <a:pPr marL="457200" lvl="0" indent="-342900" algn="l" rtl="0">
              <a:spcBef>
                <a:spcPts val="0"/>
              </a:spcBef>
              <a:spcAft>
                <a:spcPts val="0"/>
              </a:spcAft>
              <a:buSzPts val="1800"/>
              <a:buFont typeface="Quattrocento Sans"/>
              <a:buChar char="●"/>
            </a:pPr>
            <a:r>
              <a:rPr lang="en">
                <a:latin typeface="Quattrocento Sans"/>
                <a:ea typeface="Quattrocento Sans"/>
                <a:cs typeface="Quattrocento Sans"/>
                <a:sym typeface="Quattrocento Sans"/>
              </a:rPr>
              <a:t>Life skills - finance, cooking, ESL, GED prep, job training, etc. </a:t>
            </a:r>
            <a:endParaRPr>
              <a:latin typeface="Quattrocento Sans"/>
              <a:ea typeface="Quattrocento Sans"/>
              <a:cs typeface="Quattrocento Sans"/>
              <a:sym typeface="Quattrocento Sans"/>
            </a:endParaRPr>
          </a:p>
          <a:p>
            <a:pPr marL="457200" lvl="0" indent="-342900" algn="l" rtl="0">
              <a:spcBef>
                <a:spcPts val="0"/>
              </a:spcBef>
              <a:spcAft>
                <a:spcPts val="0"/>
              </a:spcAft>
              <a:buSzPts val="1800"/>
              <a:buFont typeface="Quattrocento Sans"/>
              <a:buChar char="●"/>
            </a:pPr>
            <a:r>
              <a:rPr lang="en">
                <a:latin typeface="Quattrocento Sans"/>
                <a:ea typeface="Quattrocento Sans"/>
                <a:cs typeface="Quattrocento Sans"/>
                <a:sym typeface="Quattrocento Sans"/>
              </a:rPr>
              <a:t>Evidence-based parenting classes</a:t>
            </a:r>
            <a:endParaRPr>
              <a:latin typeface="Quattrocento Sans"/>
              <a:ea typeface="Quattrocento Sans"/>
              <a:cs typeface="Quattrocento Sans"/>
              <a:sym typeface="Quattrocento Sans"/>
            </a:endParaRPr>
          </a:p>
          <a:p>
            <a:pPr marL="457200" lvl="0" indent="-342900" algn="l" rtl="0">
              <a:spcBef>
                <a:spcPts val="0"/>
              </a:spcBef>
              <a:spcAft>
                <a:spcPts val="0"/>
              </a:spcAft>
              <a:buSzPts val="1800"/>
              <a:buFont typeface="Quattrocento Sans"/>
              <a:buChar char="●"/>
            </a:pPr>
            <a:r>
              <a:rPr lang="en">
                <a:latin typeface="Quattrocento Sans"/>
                <a:ea typeface="Quattrocento Sans"/>
                <a:cs typeface="Quattrocento Sans"/>
                <a:sym typeface="Quattrocento Sans"/>
              </a:rPr>
              <a:t>Faith-based studies</a:t>
            </a:r>
            <a:endParaRPr>
              <a:latin typeface="Quattrocento Sans"/>
              <a:ea typeface="Quattrocento Sans"/>
              <a:cs typeface="Quattrocento Sans"/>
              <a:sym typeface="Quattrocento Sans"/>
            </a:endParaRPr>
          </a:p>
          <a:p>
            <a:pPr marL="457200" lvl="0" indent="-342900" algn="l" rtl="0">
              <a:spcBef>
                <a:spcPts val="0"/>
              </a:spcBef>
              <a:spcAft>
                <a:spcPts val="0"/>
              </a:spcAft>
              <a:buSzPts val="1800"/>
              <a:buFont typeface="Quattrocento Sans"/>
              <a:buChar char="●"/>
            </a:pPr>
            <a:r>
              <a:rPr lang="en">
                <a:latin typeface="Quattrocento Sans"/>
                <a:ea typeface="Quattrocento Sans"/>
                <a:cs typeface="Quattrocento Sans"/>
                <a:sym typeface="Quattrocento Sans"/>
              </a:rPr>
              <a:t>Anger Management</a:t>
            </a:r>
            <a:endParaRPr>
              <a:latin typeface="Quattrocento Sans"/>
              <a:ea typeface="Quattrocento Sans"/>
              <a:cs typeface="Quattrocento Sans"/>
              <a:sym typeface="Quattrocento Sans"/>
            </a:endParaRPr>
          </a:p>
          <a:p>
            <a:pPr marL="457200" lvl="0" indent="-342900" algn="l" rtl="0">
              <a:spcBef>
                <a:spcPts val="0"/>
              </a:spcBef>
              <a:spcAft>
                <a:spcPts val="0"/>
              </a:spcAft>
              <a:buSzPts val="1800"/>
              <a:buFont typeface="Quattrocento Sans"/>
              <a:buChar char="●"/>
            </a:pPr>
            <a:r>
              <a:rPr lang="en">
                <a:latin typeface="Quattrocento Sans"/>
                <a:ea typeface="Quattrocento Sans"/>
                <a:cs typeface="Quattrocento Sans"/>
                <a:sym typeface="Quattrocento Sans"/>
              </a:rPr>
              <a:t>Abuse prevention classes</a:t>
            </a:r>
            <a:endParaRPr>
              <a:latin typeface="Quattrocento Sans"/>
              <a:ea typeface="Quattrocento Sans"/>
              <a:cs typeface="Quattrocento Sans"/>
              <a:sym typeface="Quattrocento Sans"/>
            </a:endParaRPr>
          </a:p>
          <a:p>
            <a:pPr marL="457200" lvl="0" indent="-342900" algn="l" rtl="0">
              <a:spcBef>
                <a:spcPts val="0"/>
              </a:spcBef>
              <a:spcAft>
                <a:spcPts val="0"/>
              </a:spcAft>
              <a:buSzPts val="1800"/>
              <a:buFont typeface="Quattrocento Sans"/>
              <a:buChar char="●"/>
            </a:pPr>
            <a:r>
              <a:rPr lang="en">
                <a:latin typeface="Quattrocento Sans"/>
                <a:ea typeface="Quattrocento Sans"/>
                <a:cs typeface="Quattrocento Sans"/>
                <a:sym typeface="Quattrocento Sans"/>
              </a:rPr>
              <a:t>Boundaries &amp; Safe People</a:t>
            </a:r>
            <a:endParaRPr>
              <a:latin typeface="Quattrocento Sans"/>
              <a:ea typeface="Quattrocento Sans"/>
              <a:cs typeface="Quattrocento Sans"/>
              <a:sym typeface="Quattrocento Sans"/>
            </a:endParaRPr>
          </a:p>
          <a:p>
            <a:pPr marL="457200" lvl="0" indent="-342900" algn="l" rtl="0">
              <a:spcBef>
                <a:spcPts val="0"/>
              </a:spcBef>
              <a:spcAft>
                <a:spcPts val="0"/>
              </a:spcAft>
              <a:buSzPts val="1800"/>
              <a:buFont typeface="Quattrocento Sans"/>
              <a:buChar char="●"/>
            </a:pPr>
            <a:r>
              <a:rPr lang="en">
                <a:latin typeface="Quattrocento Sans"/>
                <a:ea typeface="Quattrocento Sans"/>
                <a:cs typeface="Quattrocento Sans"/>
                <a:sym typeface="Quattrocento Sans"/>
              </a:rPr>
              <a:t>Support/recovery groups of all kinds</a:t>
            </a:r>
            <a:endParaRPr>
              <a:latin typeface="Quattrocento Sans"/>
              <a:ea typeface="Quattrocento Sans"/>
              <a:cs typeface="Quattrocento Sans"/>
              <a:sym typeface="Quattrocento Sans"/>
            </a:endParaRPr>
          </a:p>
          <a:p>
            <a:pPr marL="457200" lvl="0" indent="-342900" algn="l" rtl="0">
              <a:spcBef>
                <a:spcPts val="0"/>
              </a:spcBef>
              <a:spcAft>
                <a:spcPts val="0"/>
              </a:spcAft>
              <a:buSzPts val="1800"/>
              <a:buFont typeface="Quattrocento Sans"/>
              <a:buChar char="●"/>
            </a:pPr>
            <a:r>
              <a:rPr lang="en">
                <a:latin typeface="Quattrocento Sans"/>
                <a:ea typeface="Quattrocento Sans"/>
                <a:cs typeface="Quattrocento Sans"/>
                <a:sym typeface="Quattrocento Sans"/>
              </a:rPr>
              <a:t>Teen-focused classes &amp; groups</a:t>
            </a:r>
            <a:endParaRPr>
              <a:latin typeface="Quattrocento Sans"/>
              <a:ea typeface="Quattrocento Sans"/>
              <a:cs typeface="Quattrocento Sans"/>
              <a:sym typeface="Quattrocento Sans"/>
            </a:endParaRPr>
          </a:p>
        </p:txBody>
      </p:sp>
      <p:pic>
        <p:nvPicPr>
          <p:cNvPr id="204" name="Google Shape;204;p37"/>
          <p:cNvPicPr preferRelativeResize="0"/>
          <p:nvPr/>
        </p:nvPicPr>
        <p:blipFill>
          <a:blip r:embed="rId4">
            <a:alphaModFix/>
          </a:blip>
          <a:stretch>
            <a:fillRect/>
          </a:stretch>
        </p:blipFill>
        <p:spPr>
          <a:xfrm>
            <a:off x="1233200" y="4178025"/>
            <a:ext cx="1939900" cy="881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8"/>
        <p:cNvGrpSpPr/>
        <p:nvPr/>
      </p:nvGrpSpPr>
      <p:grpSpPr>
        <a:xfrm>
          <a:off x="0" y="0"/>
          <a:ext cx="0" cy="0"/>
          <a:chOff x="0" y="0"/>
          <a:chExt cx="0" cy="0"/>
        </a:xfrm>
      </p:grpSpPr>
      <p:sp>
        <p:nvSpPr>
          <p:cNvPr id="209" name="Google Shape;209;p38"/>
          <p:cNvSpPr txBox="1">
            <a:spLocks noGrp="1"/>
          </p:cNvSpPr>
          <p:nvPr>
            <p:ph type="title" idx="4294967295"/>
          </p:nvPr>
        </p:nvSpPr>
        <p:spPr>
          <a:xfrm>
            <a:off x="286450" y="676500"/>
            <a:ext cx="3833400" cy="28347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latin typeface="Playfair Display"/>
                <a:ea typeface="Playfair Display"/>
                <a:cs typeface="Playfair Display"/>
                <a:sym typeface="Playfair Display"/>
              </a:rPr>
              <a:t>How is Hope helping women heal and make positive change?</a:t>
            </a:r>
            <a:endParaRPr sz="3600" b="1">
              <a:latin typeface="Playfair Display"/>
              <a:ea typeface="Playfair Display"/>
              <a:cs typeface="Playfair Display"/>
              <a:sym typeface="Playfair Display"/>
            </a:endParaRPr>
          </a:p>
        </p:txBody>
      </p:sp>
      <p:sp>
        <p:nvSpPr>
          <p:cNvPr id="210" name="Google Shape;210;p38"/>
          <p:cNvSpPr txBox="1">
            <a:spLocks noGrp="1"/>
          </p:cNvSpPr>
          <p:nvPr>
            <p:ph type="body" idx="4294967295"/>
          </p:nvPr>
        </p:nvSpPr>
        <p:spPr>
          <a:xfrm>
            <a:off x="4554425" y="745350"/>
            <a:ext cx="4149000" cy="343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Trauma and abuse have long-lasting effects. Hope offers professional crisis counseling, crisis counseling support groups, and trauma-informed mentoring, giving women a safe place to process wounds of the past or present, while establishing goals for a new future.</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Hope invested </a:t>
            </a:r>
            <a:r>
              <a:rPr lang="en" b="1">
                <a:latin typeface="Calibri"/>
                <a:ea typeface="Calibri"/>
                <a:cs typeface="Calibri"/>
                <a:sym typeface="Calibri"/>
              </a:rPr>
              <a:t>3,736 hours of emotional and mental help in 2021</a:t>
            </a:r>
            <a:r>
              <a:rPr lang="en">
                <a:latin typeface="Calibri"/>
                <a:ea typeface="Calibri"/>
                <a:cs typeface="Calibri"/>
                <a:sym typeface="Calibri"/>
              </a:rPr>
              <a:t>!  </a:t>
            </a:r>
            <a:endParaRPr sz="1500">
              <a:latin typeface="Calibri"/>
              <a:ea typeface="Calibri"/>
              <a:cs typeface="Calibri"/>
              <a:sym typeface="Calibri"/>
            </a:endParaRPr>
          </a:p>
        </p:txBody>
      </p:sp>
      <p:pic>
        <p:nvPicPr>
          <p:cNvPr id="211" name="Google Shape;211;p38"/>
          <p:cNvPicPr preferRelativeResize="0"/>
          <p:nvPr/>
        </p:nvPicPr>
        <p:blipFill>
          <a:blip r:embed="rId4">
            <a:alphaModFix/>
          </a:blip>
          <a:stretch>
            <a:fillRect/>
          </a:stretch>
        </p:blipFill>
        <p:spPr>
          <a:xfrm>
            <a:off x="1233200" y="4178025"/>
            <a:ext cx="1939900" cy="881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5"/>
        <p:cNvGrpSpPr/>
        <p:nvPr/>
      </p:nvGrpSpPr>
      <p:grpSpPr>
        <a:xfrm>
          <a:off x="0" y="0"/>
          <a:ext cx="0" cy="0"/>
          <a:chOff x="0" y="0"/>
          <a:chExt cx="0" cy="0"/>
        </a:xfrm>
      </p:grpSpPr>
      <p:sp>
        <p:nvSpPr>
          <p:cNvPr id="216" name="Google Shape;216;p39"/>
          <p:cNvSpPr txBox="1">
            <a:spLocks noGrp="1"/>
          </p:cNvSpPr>
          <p:nvPr>
            <p:ph type="title" idx="4294967295"/>
          </p:nvPr>
        </p:nvSpPr>
        <p:spPr>
          <a:xfrm>
            <a:off x="322150" y="762975"/>
            <a:ext cx="3597300" cy="28563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latin typeface="Playfair Display"/>
                <a:ea typeface="Playfair Display"/>
                <a:cs typeface="Playfair Display"/>
                <a:sym typeface="Playfair Display"/>
              </a:rPr>
              <a:t>How is HOPE helping women break cycles of abuse?</a:t>
            </a:r>
            <a:endParaRPr sz="3600" b="1">
              <a:latin typeface="Playfair Display"/>
              <a:ea typeface="Playfair Display"/>
              <a:cs typeface="Playfair Display"/>
              <a:sym typeface="Playfair Display"/>
            </a:endParaRPr>
          </a:p>
        </p:txBody>
      </p:sp>
      <p:sp>
        <p:nvSpPr>
          <p:cNvPr id="217" name="Google Shape;217;p39"/>
          <p:cNvSpPr txBox="1">
            <a:spLocks noGrp="1"/>
          </p:cNvSpPr>
          <p:nvPr>
            <p:ph type="body" idx="4294967295"/>
          </p:nvPr>
        </p:nvSpPr>
        <p:spPr>
          <a:xfrm>
            <a:off x="4468525" y="724125"/>
            <a:ext cx="4364100" cy="345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latin typeface="Quattrocento Sans"/>
                <a:ea typeface="Quattrocento Sans"/>
                <a:cs typeface="Quattrocento Sans"/>
                <a:sym typeface="Quattrocento Sans"/>
              </a:rPr>
              <a:t>30-40% of children abused go on to become abusers themselves. </a:t>
            </a:r>
            <a:endParaRPr sz="1900">
              <a:latin typeface="Quattrocento Sans"/>
              <a:ea typeface="Quattrocento Sans"/>
              <a:cs typeface="Quattrocento Sans"/>
              <a:sym typeface="Quattrocento Sans"/>
            </a:endParaRPr>
          </a:p>
          <a:p>
            <a:pPr marL="914400" lvl="0" indent="0" algn="l" rtl="0">
              <a:spcBef>
                <a:spcPts val="0"/>
              </a:spcBef>
              <a:spcAft>
                <a:spcPts val="0"/>
              </a:spcAft>
              <a:buNone/>
            </a:pPr>
            <a:endParaRPr sz="1900">
              <a:latin typeface="Quattrocento Sans"/>
              <a:ea typeface="Quattrocento Sans"/>
              <a:cs typeface="Quattrocento Sans"/>
              <a:sym typeface="Quattrocento Sans"/>
            </a:endParaRPr>
          </a:p>
          <a:p>
            <a:pPr marL="0" lvl="0" indent="0" algn="l" rtl="0">
              <a:spcBef>
                <a:spcPts val="0"/>
              </a:spcBef>
              <a:spcAft>
                <a:spcPts val="0"/>
              </a:spcAft>
              <a:buNone/>
            </a:pPr>
            <a:r>
              <a:rPr lang="en" sz="1900">
                <a:latin typeface="Quattrocento Sans"/>
                <a:ea typeface="Quattrocento Sans"/>
                <a:cs typeface="Quattrocento Sans"/>
                <a:sym typeface="Quattrocento Sans"/>
              </a:rPr>
              <a:t>In 2021, Hope provided over 2,600 educational opportunities related to parenting and abuse prevention. </a:t>
            </a:r>
            <a:endParaRPr sz="1900">
              <a:latin typeface="Quattrocento Sans"/>
              <a:ea typeface="Quattrocento Sans"/>
              <a:cs typeface="Quattrocento Sans"/>
              <a:sym typeface="Quattrocento Sans"/>
            </a:endParaRPr>
          </a:p>
          <a:p>
            <a:pPr marL="0" lvl="0" indent="0" algn="l" rtl="0">
              <a:spcBef>
                <a:spcPts val="0"/>
              </a:spcBef>
              <a:spcAft>
                <a:spcPts val="0"/>
              </a:spcAft>
              <a:buNone/>
            </a:pPr>
            <a:endParaRPr sz="1900">
              <a:latin typeface="Quattrocento Sans"/>
              <a:ea typeface="Quattrocento Sans"/>
              <a:cs typeface="Quattrocento Sans"/>
              <a:sym typeface="Quattrocento Sans"/>
            </a:endParaRPr>
          </a:p>
          <a:p>
            <a:pPr marL="0" lvl="0" indent="0" algn="l" rtl="0">
              <a:spcBef>
                <a:spcPts val="0"/>
              </a:spcBef>
              <a:spcAft>
                <a:spcPts val="0"/>
              </a:spcAft>
              <a:buNone/>
            </a:pPr>
            <a:r>
              <a:rPr lang="en" sz="1900">
                <a:latin typeface="Quattrocento Sans"/>
                <a:ea typeface="Quattrocento Sans"/>
                <a:cs typeface="Quattrocento Sans"/>
                <a:sym typeface="Quattrocento Sans"/>
              </a:rPr>
              <a:t>Our Hope Initiative program offers further support to moms navigating the DCS system.</a:t>
            </a:r>
            <a:endParaRPr sz="1900">
              <a:latin typeface="Quattrocento Sans"/>
              <a:ea typeface="Quattrocento Sans"/>
              <a:cs typeface="Quattrocento Sans"/>
              <a:sym typeface="Quattrocento Sans"/>
            </a:endParaRPr>
          </a:p>
        </p:txBody>
      </p:sp>
      <p:pic>
        <p:nvPicPr>
          <p:cNvPr id="218" name="Google Shape;218;p39"/>
          <p:cNvPicPr preferRelativeResize="0"/>
          <p:nvPr/>
        </p:nvPicPr>
        <p:blipFill>
          <a:blip r:embed="rId4">
            <a:alphaModFix/>
          </a:blip>
          <a:stretch>
            <a:fillRect/>
          </a:stretch>
        </p:blipFill>
        <p:spPr>
          <a:xfrm>
            <a:off x="1233200" y="4178025"/>
            <a:ext cx="1939900" cy="881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2"/>
        <p:cNvGrpSpPr/>
        <p:nvPr/>
      </p:nvGrpSpPr>
      <p:grpSpPr>
        <a:xfrm>
          <a:off x="0" y="0"/>
          <a:ext cx="0" cy="0"/>
          <a:chOff x="0" y="0"/>
          <a:chExt cx="0" cy="0"/>
        </a:xfrm>
      </p:grpSpPr>
      <p:sp>
        <p:nvSpPr>
          <p:cNvPr id="223" name="Google Shape;223;p40"/>
          <p:cNvSpPr txBox="1">
            <a:spLocks noGrp="1"/>
          </p:cNvSpPr>
          <p:nvPr>
            <p:ph type="title" idx="4294967295"/>
          </p:nvPr>
        </p:nvSpPr>
        <p:spPr>
          <a:xfrm>
            <a:off x="128850" y="1011375"/>
            <a:ext cx="4572000" cy="28563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latin typeface="Playfair Display"/>
                <a:ea typeface="Playfair Display"/>
                <a:cs typeface="Playfair Display"/>
                <a:sym typeface="Playfair Display"/>
              </a:rPr>
              <a:t>How is Hope helping </a:t>
            </a:r>
            <a:endParaRPr sz="3600" b="1">
              <a:latin typeface="Playfair Display"/>
              <a:ea typeface="Playfair Display"/>
              <a:cs typeface="Playfair Display"/>
              <a:sym typeface="Playfair Display"/>
            </a:endParaRPr>
          </a:p>
          <a:p>
            <a:pPr marL="0" lvl="0" indent="0" algn="l" rtl="0">
              <a:spcBef>
                <a:spcPts val="0"/>
              </a:spcBef>
              <a:spcAft>
                <a:spcPts val="0"/>
              </a:spcAft>
              <a:buNone/>
            </a:pPr>
            <a:r>
              <a:rPr lang="en" sz="3600" b="1">
                <a:latin typeface="Playfair Display"/>
                <a:ea typeface="Playfair Display"/>
                <a:cs typeface="Playfair Display"/>
                <a:sym typeface="Playfair Display"/>
              </a:rPr>
              <a:t>moms reunify with</a:t>
            </a:r>
            <a:endParaRPr sz="3600" b="1">
              <a:latin typeface="Playfair Display"/>
              <a:ea typeface="Playfair Display"/>
              <a:cs typeface="Playfair Display"/>
              <a:sym typeface="Playfair Display"/>
            </a:endParaRPr>
          </a:p>
          <a:p>
            <a:pPr marL="0" lvl="0" indent="0" algn="l" rtl="0">
              <a:spcBef>
                <a:spcPts val="0"/>
              </a:spcBef>
              <a:spcAft>
                <a:spcPts val="0"/>
              </a:spcAft>
              <a:buNone/>
            </a:pPr>
            <a:r>
              <a:rPr lang="en" sz="3600" b="1">
                <a:latin typeface="Playfair Display"/>
                <a:ea typeface="Playfair Display"/>
                <a:cs typeface="Playfair Display"/>
                <a:sym typeface="Playfair Display"/>
              </a:rPr>
              <a:t>their children in DCS care?</a:t>
            </a:r>
            <a:endParaRPr sz="3600" b="1">
              <a:latin typeface="Playfair Display"/>
              <a:ea typeface="Playfair Display"/>
              <a:cs typeface="Playfair Display"/>
              <a:sym typeface="Playfair Display"/>
            </a:endParaRPr>
          </a:p>
        </p:txBody>
      </p:sp>
      <p:sp>
        <p:nvSpPr>
          <p:cNvPr id="224" name="Google Shape;224;p40"/>
          <p:cNvSpPr txBox="1">
            <a:spLocks noGrp="1"/>
          </p:cNvSpPr>
          <p:nvPr>
            <p:ph type="body" idx="4294967295"/>
          </p:nvPr>
        </p:nvSpPr>
        <p:spPr>
          <a:xfrm>
            <a:off x="4801375" y="643250"/>
            <a:ext cx="4149000" cy="375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Quattrocento Sans"/>
                <a:ea typeface="Quattrocento Sans"/>
                <a:cs typeface="Quattrocento Sans"/>
                <a:sym typeface="Quattrocento Sans"/>
              </a:rPr>
              <a:t>Our </a:t>
            </a:r>
            <a:r>
              <a:rPr lang="en" b="1">
                <a:latin typeface="Quattrocento Sans"/>
                <a:ea typeface="Quattrocento Sans"/>
                <a:cs typeface="Quattrocento Sans"/>
                <a:sym typeface="Quattrocento Sans"/>
              </a:rPr>
              <a:t>Hope Initiative Program</a:t>
            </a:r>
            <a:r>
              <a:rPr lang="en">
                <a:latin typeface="Quattrocento Sans"/>
                <a:ea typeface="Quattrocento Sans"/>
                <a:cs typeface="Quattrocento Sans"/>
                <a:sym typeface="Quattrocento Sans"/>
              </a:rPr>
              <a:t> supports moms with children in DCS care by building on 3 aspects of connection:</a:t>
            </a:r>
            <a:endParaRPr>
              <a:latin typeface="Quattrocento Sans"/>
              <a:ea typeface="Quattrocento Sans"/>
              <a:cs typeface="Quattrocento Sans"/>
              <a:sym typeface="Quattrocento Sans"/>
            </a:endParaRPr>
          </a:p>
          <a:p>
            <a:pPr marL="457200" lvl="0" indent="-342900" algn="l" rtl="0">
              <a:spcBef>
                <a:spcPts val="800"/>
              </a:spcBef>
              <a:spcAft>
                <a:spcPts val="0"/>
              </a:spcAft>
              <a:buSzPts val="1800"/>
              <a:buFont typeface="Quattrocento Sans"/>
              <a:buAutoNum type="arabicPeriod"/>
            </a:pPr>
            <a:r>
              <a:rPr lang="en">
                <a:latin typeface="Quattrocento Sans"/>
                <a:ea typeface="Quattrocento Sans"/>
                <a:cs typeface="Quattrocento Sans"/>
                <a:sym typeface="Quattrocento Sans"/>
              </a:rPr>
              <a:t>Community - other local organizations &amp; helpful resources</a:t>
            </a:r>
            <a:endParaRPr>
              <a:latin typeface="Quattrocento Sans"/>
              <a:ea typeface="Quattrocento Sans"/>
              <a:cs typeface="Quattrocento Sans"/>
              <a:sym typeface="Quattrocento Sans"/>
            </a:endParaRPr>
          </a:p>
          <a:p>
            <a:pPr marL="457200" lvl="0" indent="-342900" algn="l" rtl="0">
              <a:spcBef>
                <a:spcPts val="0"/>
              </a:spcBef>
              <a:spcAft>
                <a:spcPts val="0"/>
              </a:spcAft>
              <a:buSzPts val="1800"/>
              <a:buFont typeface="Quattrocento Sans"/>
              <a:buAutoNum type="arabicPeriod"/>
            </a:pPr>
            <a:r>
              <a:rPr lang="en">
                <a:latin typeface="Quattrocento Sans"/>
                <a:ea typeface="Quattrocento Sans"/>
                <a:cs typeface="Quattrocento Sans"/>
                <a:sym typeface="Quattrocento Sans"/>
              </a:rPr>
              <a:t>Individual - safe people who encourage mom’s accountability, goals, positive communication. </a:t>
            </a:r>
            <a:endParaRPr>
              <a:latin typeface="Quattrocento Sans"/>
              <a:ea typeface="Quattrocento Sans"/>
              <a:cs typeface="Quattrocento Sans"/>
              <a:sym typeface="Quattrocento Sans"/>
            </a:endParaRPr>
          </a:p>
          <a:p>
            <a:pPr marL="457200" lvl="0" indent="-342900" algn="l" rtl="0">
              <a:spcBef>
                <a:spcPts val="0"/>
              </a:spcBef>
              <a:spcAft>
                <a:spcPts val="0"/>
              </a:spcAft>
              <a:buSzPts val="1800"/>
              <a:buFont typeface="Quattrocento Sans"/>
              <a:buAutoNum type="arabicPeriod"/>
            </a:pPr>
            <a:r>
              <a:rPr lang="en">
                <a:latin typeface="Quattrocento Sans"/>
                <a:ea typeface="Quattrocento Sans"/>
                <a:cs typeface="Quattrocento Sans"/>
                <a:sym typeface="Quattrocento Sans"/>
              </a:rPr>
              <a:t>Peer - Hope staff who knows the DCS process and how to succeed in meeting goals and reunification.</a:t>
            </a:r>
            <a:endParaRPr>
              <a:latin typeface="Quattrocento Sans"/>
              <a:ea typeface="Quattrocento Sans"/>
              <a:cs typeface="Quattrocento Sans"/>
              <a:sym typeface="Quattrocento Sans"/>
            </a:endParaRPr>
          </a:p>
        </p:txBody>
      </p:sp>
      <p:pic>
        <p:nvPicPr>
          <p:cNvPr id="225" name="Google Shape;225;p40"/>
          <p:cNvPicPr preferRelativeResize="0"/>
          <p:nvPr/>
        </p:nvPicPr>
        <p:blipFill>
          <a:blip r:embed="rId4">
            <a:alphaModFix/>
          </a:blip>
          <a:stretch>
            <a:fillRect/>
          </a:stretch>
        </p:blipFill>
        <p:spPr>
          <a:xfrm>
            <a:off x="1233200" y="4178025"/>
            <a:ext cx="1939900" cy="881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9"/>
        <p:cNvGrpSpPr/>
        <p:nvPr/>
      </p:nvGrpSpPr>
      <p:grpSpPr>
        <a:xfrm>
          <a:off x="0" y="0"/>
          <a:ext cx="0" cy="0"/>
          <a:chOff x="0" y="0"/>
          <a:chExt cx="0" cy="0"/>
        </a:xfrm>
      </p:grpSpPr>
      <p:sp>
        <p:nvSpPr>
          <p:cNvPr id="230" name="Google Shape;230;p41"/>
          <p:cNvSpPr txBox="1">
            <a:spLocks noGrp="1"/>
          </p:cNvSpPr>
          <p:nvPr>
            <p:ph type="title" idx="4294967295"/>
          </p:nvPr>
        </p:nvSpPr>
        <p:spPr>
          <a:xfrm>
            <a:off x="238100" y="1111350"/>
            <a:ext cx="3842400" cy="29208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latin typeface="Playfair Display"/>
                <a:ea typeface="Playfair Display"/>
                <a:cs typeface="Playfair Display"/>
                <a:sym typeface="Playfair Display"/>
              </a:rPr>
              <a:t>How is Hope helping women with postpartum mood disorders?</a:t>
            </a:r>
            <a:endParaRPr sz="3600" b="1">
              <a:latin typeface="Playfair Display"/>
              <a:ea typeface="Playfair Display"/>
              <a:cs typeface="Playfair Display"/>
              <a:sym typeface="Playfair Display"/>
            </a:endParaRPr>
          </a:p>
          <a:p>
            <a:pPr marL="0" lvl="0" indent="0" algn="ctr" rtl="0">
              <a:spcBef>
                <a:spcPts val="0"/>
              </a:spcBef>
              <a:spcAft>
                <a:spcPts val="0"/>
              </a:spcAft>
              <a:buNone/>
            </a:pPr>
            <a:endParaRPr sz="3600" b="1">
              <a:latin typeface="Playfair Display"/>
              <a:ea typeface="Playfair Display"/>
              <a:cs typeface="Playfair Display"/>
              <a:sym typeface="Playfair Display"/>
            </a:endParaRPr>
          </a:p>
        </p:txBody>
      </p:sp>
      <p:sp>
        <p:nvSpPr>
          <p:cNvPr id="231" name="Google Shape;231;p41"/>
          <p:cNvSpPr txBox="1">
            <a:spLocks noGrp="1"/>
          </p:cNvSpPr>
          <p:nvPr>
            <p:ph type="body" idx="4294967295"/>
          </p:nvPr>
        </p:nvSpPr>
        <p:spPr>
          <a:xfrm>
            <a:off x="4477725" y="370500"/>
            <a:ext cx="4273800" cy="4402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900">
                <a:latin typeface="Quattrocento Sans"/>
                <a:ea typeface="Quattrocento Sans"/>
                <a:cs typeface="Quattrocento Sans"/>
                <a:sym typeface="Quattrocento Sans"/>
              </a:rPr>
              <a:t>As many as 1 in 2 mothers in poverty are affected by severe mood disorders or depression after giving birth, up to 5 years after delivery. </a:t>
            </a:r>
            <a:endParaRPr sz="1900">
              <a:latin typeface="Quattrocento Sans"/>
              <a:ea typeface="Quattrocento Sans"/>
              <a:cs typeface="Quattrocento Sans"/>
              <a:sym typeface="Quattrocento Sans"/>
            </a:endParaRPr>
          </a:p>
          <a:p>
            <a:pPr marL="0" lvl="0" indent="0" algn="l" rtl="0">
              <a:lnSpc>
                <a:spcPct val="115000"/>
              </a:lnSpc>
              <a:spcBef>
                <a:spcPts val="800"/>
              </a:spcBef>
              <a:spcAft>
                <a:spcPts val="0"/>
              </a:spcAft>
              <a:buNone/>
            </a:pPr>
            <a:endParaRPr sz="800">
              <a:latin typeface="Quattrocento Sans"/>
              <a:ea typeface="Quattrocento Sans"/>
              <a:cs typeface="Quattrocento Sans"/>
              <a:sym typeface="Quattrocento Sans"/>
            </a:endParaRPr>
          </a:p>
          <a:p>
            <a:pPr marL="0" lvl="0" indent="0" algn="l" rtl="0">
              <a:lnSpc>
                <a:spcPct val="115000"/>
              </a:lnSpc>
              <a:spcBef>
                <a:spcPts val="800"/>
              </a:spcBef>
              <a:spcAft>
                <a:spcPts val="800"/>
              </a:spcAft>
              <a:buNone/>
            </a:pPr>
            <a:r>
              <a:rPr lang="en" sz="1900">
                <a:latin typeface="Quattrocento Sans"/>
                <a:ea typeface="Quattrocento Sans"/>
                <a:cs typeface="Quattrocento Sans"/>
                <a:sym typeface="Quattrocento Sans"/>
              </a:rPr>
              <a:t>Women’s Health Innovations (WHI), leaders in Maternal Mental Health, partner with Hope Women’s Center by facilitating classes and support groups that give moms support and tools for navigating the stressors of motherhood and postpartum health.</a:t>
            </a:r>
            <a:endParaRPr sz="1900">
              <a:latin typeface="Quattrocento Sans"/>
              <a:ea typeface="Quattrocento Sans"/>
              <a:cs typeface="Quattrocento Sans"/>
              <a:sym typeface="Quattrocento Sans"/>
            </a:endParaRPr>
          </a:p>
        </p:txBody>
      </p:sp>
      <p:pic>
        <p:nvPicPr>
          <p:cNvPr id="232" name="Google Shape;232;p41"/>
          <p:cNvPicPr preferRelativeResize="0"/>
          <p:nvPr/>
        </p:nvPicPr>
        <p:blipFill>
          <a:blip r:embed="rId4">
            <a:alphaModFix/>
          </a:blip>
          <a:stretch>
            <a:fillRect/>
          </a:stretch>
        </p:blipFill>
        <p:spPr>
          <a:xfrm>
            <a:off x="1233200" y="4178025"/>
            <a:ext cx="1939900" cy="881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6"/>
        <p:cNvGrpSpPr/>
        <p:nvPr/>
      </p:nvGrpSpPr>
      <p:grpSpPr>
        <a:xfrm>
          <a:off x="0" y="0"/>
          <a:ext cx="0" cy="0"/>
          <a:chOff x="0" y="0"/>
          <a:chExt cx="0" cy="0"/>
        </a:xfrm>
      </p:grpSpPr>
      <p:sp>
        <p:nvSpPr>
          <p:cNvPr id="237" name="Google Shape;237;p42"/>
          <p:cNvSpPr txBox="1">
            <a:spLocks noGrp="1"/>
          </p:cNvSpPr>
          <p:nvPr>
            <p:ph type="title" idx="4294967295"/>
          </p:nvPr>
        </p:nvSpPr>
        <p:spPr>
          <a:xfrm>
            <a:off x="0" y="161650"/>
            <a:ext cx="9144000" cy="10947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latin typeface="Playfair Display"/>
                <a:ea typeface="Playfair Display"/>
                <a:cs typeface="Playfair Display"/>
                <a:sym typeface="Playfair Display"/>
              </a:rPr>
              <a:t>Goals of our Educational Programming </a:t>
            </a:r>
            <a:endParaRPr sz="3600" b="1">
              <a:latin typeface="Playfair Display"/>
              <a:ea typeface="Playfair Display"/>
              <a:cs typeface="Playfair Display"/>
              <a:sym typeface="Playfair Display"/>
            </a:endParaRPr>
          </a:p>
        </p:txBody>
      </p:sp>
      <p:pic>
        <p:nvPicPr>
          <p:cNvPr id="238" name="Google Shape;238;p42"/>
          <p:cNvPicPr preferRelativeResize="0"/>
          <p:nvPr/>
        </p:nvPicPr>
        <p:blipFill>
          <a:blip r:embed="rId4">
            <a:alphaModFix/>
          </a:blip>
          <a:stretch>
            <a:fillRect/>
          </a:stretch>
        </p:blipFill>
        <p:spPr>
          <a:xfrm>
            <a:off x="1233200" y="4178025"/>
            <a:ext cx="1939900" cy="881775"/>
          </a:xfrm>
          <a:prstGeom prst="rect">
            <a:avLst/>
          </a:prstGeom>
          <a:noFill/>
          <a:ln>
            <a:noFill/>
          </a:ln>
        </p:spPr>
      </p:pic>
      <p:sp>
        <p:nvSpPr>
          <p:cNvPr id="239" name="Google Shape;239;p42"/>
          <p:cNvSpPr txBox="1"/>
          <p:nvPr/>
        </p:nvSpPr>
        <p:spPr>
          <a:xfrm>
            <a:off x="2391450" y="1439175"/>
            <a:ext cx="4361100" cy="2929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900" b="1">
                <a:solidFill>
                  <a:schemeClr val="dk1"/>
                </a:solidFill>
                <a:latin typeface="Quattrocento Sans"/>
                <a:ea typeface="Quattrocento Sans"/>
                <a:cs typeface="Quattrocento Sans"/>
                <a:sym typeface="Quattrocento Sans"/>
              </a:rPr>
              <a:t>Engage</a:t>
            </a:r>
            <a:r>
              <a:rPr lang="en" sz="1900">
                <a:solidFill>
                  <a:schemeClr val="dk1"/>
                </a:solidFill>
                <a:latin typeface="Quattrocento Sans"/>
                <a:ea typeface="Quattrocento Sans"/>
                <a:cs typeface="Quattrocento Sans"/>
                <a:sym typeface="Quattrocento Sans"/>
              </a:rPr>
              <a:t> our clients in building relationship and community.</a:t>
            </a:r>
            <a:endParaRPr sz="1900">
              <a:solidFill>
                <a:schemeClr val="dk1"/>
              </a:solidFill>
              <a:latin typeface="Quattrocento Sans"/>
              <a:ea typeface="Quattrocento Sans"/>
              <a:cs typeface="Quattrocento Sans"/>
              <a:sym typeface="Quattrocento Sans"/>
            </a:endParaRPr>
          </a:p>
          <a:p>
            <a:pPr marL="0" marR="0" lvl="0" indent="0" algn="ctr" rtl="0">
              <a:spcBef>
                <a:spcPts val="0"/>
              </a:spcBef>
              <a:spcAft>
                <a:spcPts val="0"/>
              </a:spcAft>
              <a:buNone/>
            </a:pPr>
            <a:endParaRPr sz="1900">
              <a:solidFill>
                <a:schemeClr val="dk1"/>
              </a:solidFill>
              <a:latin typeface="Quattrocento Sans"/>
              <a:ea typeface="Quattrocento Sans"/>
              <a:cs typeface="Quattrocento Sans"/>
              <a:sym typeface="Quattrocento Sans"/>
            </a:endParaRPr>
          </a:p>
          <a:p>
            <a:pPr marL="0" marR="0" lvl="0" indent="0" algn="ctr" rtl="0">
              <a:spcBef>
                <a:spcPts val="0"/>
              </a:spcBef>
              <a:spcAft>
                <a:spcPts val="0"/>
              </a:spcAft>
              <a:buNone/>
            </a:pPr>
            <a:r>
              <a:rPr lang="en" sz="1900" b="1">
                <a:solidFill>
                  <a:schemeClr val="dk1"/>
                </a:solidFill>
                <a:latin typeface="Quattrocento Sans"/>
                <a:ea typeface="Quattrocento Sans"/>
                <a:cs typeface="Quattrocento Sans"/>
                <a:sym typeface="Quattrocento Sans"/>
              </a:rPr>
              <a:t>Equip</a:t>
            </a:r>
            <a:r>
              <a:rPr lang="en" sz="1900">
                <a:solidFill>
                  <a:schemeClr val="dk1"/>
                </a:solidFill>
                <a:latin typeface="Quattrocento Sans"/>
                <a:ea typeface="Quattrocento Sans"/>
                <a:cs typeface="Quattrocento Sans"/>
                <a:sym typeface="Quattrocento Sans"/>
              </a:rPr>
              <a:t> our clients with knowledge.</a:t>
            </a:r>
            <a:endParaRPr sz="1900">
              <a:solidFill>
                <a:schemeClr val="dk1"/>
              </a:solidFill>
              <a:latin typeface="Quattrocento Sans"/>
              <a:ea typeface="Quattrocento Sans"/>
              <a:cs typeface="Quattrocento Sans"/>
              <a:sym typeface="Quattrocento Sans"/>
            </a:endParaRPr>
          </a:p>
          <a:p>
            <a:pPr marL="0" marR="0" lvl="0" indent="0" algn="ctr" rtl="0">
              <a:spcBef>
                <a:spcPts val="0"/>
              </a:spcBef>
              <a:spcAft>
                <a:spcPts val="0"/>
              </a:spcAft>
              <a:buNone/>
            </a:pPr>
            <a:endParaRPr sz="1900">
              <a:solidFill>
                <a:schemeClr val="dk1"/>
              </a:solidFill>
              <a:latin typeface="Quattrocento Sans"/>
              <a:ea typeface="Quattrocento Sans"/>
              <a:cs typeface="Quattrocento Sans"/>
              <a:sym typeface="Quattrocento Sans"/>
            </a:endParaRPr>
          </a:p>
          <a:p>
            <a:pPr marL="0" marR="0" lvl="0" indent="0" algn="ctr" rtl="0">
              <a:spcBef>
                <a:spcPts val="0"/>
              </a:spcBef>
              <a:spcAft>
                <a:spcPts val="0"/>
              </a:spcAft>
              <a:buNone/>
            </a:pPr>
            <a:r>
              <a:rPr lang="en" sz="1900" b="1">
                <a:solidFill>
                  <a:schemeClr val="dk1"/>
                </a:solidFill>
                <a:latin typeface="Quattrocento Sans"/>
                <a:ea typeface="Quattrocento Sans"/>
                <a:cs typeface="Quattrocento Sans"/>
                <a:sym typeface="Quattrocento Sans"/>
              </a:rPr>
              <a:t>Encourage</a:t>
            </a:r>
            <a:r>
              <a:rPr lang="en" sz="1900">
                <a:solidFill>
                  <a:schemeClr val="dk1"/>
                </a:solidFill>
                <a:latin typeface="Quattrocento Sans"/>
                <a:ea typeface="Quattrocento Sans"/>
                <a:cs typeface="Quattrocento Sans"/>
                <a:sym typeface="Quattrocento Sans"/>
              </a:rPr>
              <a:t> behavioral change within our clients and within their families.</a:t>
            </a:r>
            <a:endParaRPr sz="1900">
              <a:solidFill>
                <a:schemeClr val="dk1"/>
              </a:solidFill>
              <a:latin typeface="Quattrocento Sans"/>
              <a:ea typeface="Quattrocento Sans"/>
              <a:cs typeface="Quattrocento Sans"/>
              <a:sym typeface="Quattrocento Sans"/>
            </a:endParaRPr>
          </a:p>
          <a:p>
            <a:pPr marL="0" marR="0" lvl="0" indent="0" algn="ctr" rtl="0">
              <a:spcBef>
                <a:spcPts val="0"/>
              </a:spcBef>
              <a:spcAft>
                <a:spcPts val="0"/>
              </a:spcAft>
              <a:buNone/>
            </a:pPr>
            <a:endParaRPr sz="1900">
              <a:solidFill>
                <a:schemeClr val="dk1"/>
              </a:solidFill>
              <a:latin typeface="Quattrocento Sans"/>
              <a:ea typeface="Quattrocento Sans"/>
              <a:cs typeface="Quattrocento Sans"/>
              <a:sym typeface="Quattrocento Sans"/>
            </a:endParaRPr>
          </a:p>
          <a:p>
            <a:pPr marL="0" marR="0" lvl="0" indent="0" algn="ctr" rtl="0">
              <a:spcBef>
                <a:spcPts val="0"/>
              </a:spcBef>
              <a:spcAft>
                <a:spcPts val="0"/>
              </a:spcAft>
              <a:buNone/>
            </a:pPr>
            <a:r>
              <a:rPr lang="en" sz="1900" b="1">
                <a:solidFill>
                  <a:schemeClr val="dk1"/>
                </a:solidFill>
                <a:latin typeface="Quattrocento Sans"/>
                <a:ea typeface="Quattrocento Sans"/>
                <a:cs typeface="Quattrocento Sans"/>
                <a:sym typeface="Quattrocento Sans"/>
              </a:rPr>
              <a:t>Trauma to Transformation!</a:t>
            </a:r>
            <a:endParaRPr sz="1900" b="1">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3"/>
        <p:cNvGrpSpPr/>
        <p:nvPr/>
      </p:nvGrpSpPr>
      <p:grpSpPr>
        <a:xfrm>
          <a:off x="0" y="0"/>
          <a:ext cx="0" cy="0"/>
          <a:chOff x="0" y="0"/>
          <a:chExt cx="0" cy="0"/>
        </a:xfrm>
      </p:grpSpPr>
      <p:sp>
        <p:nvSpPr>
          <p:cNvPr id="244" name="Google Shape;244;p43"/>
          <p:cNvSpPr txBox="1">
            <a:spLocks noGrp="1"/>
          </p:cNvSpPr>
          <p:nvPr>
            <p:ph type="title" idx="4294967295"/>
          </p:nvPr>
        </p:nvSpPr>
        <p:spPr>
          <a:xfrm>
            <a:off x="0" y="128875"/>
            <a:ext cx="9144000" cy="11604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latin typeface="Playfair Display"/>
                <a:ea typeface="Playfair Display"/>
                <a:cs typeface="Playfair Display"/>
                <a:sym typeface="Playfair Display"/>
              </a:rPr>
              <a:t>How does Hope measure success?</a:t>
            </a:r>
            <a:endParaRPr sz="3700" b="1">
              <a:latin typeface="Playfair Display"/>
              <a:ea typeface="Playfair Display"/>
              <a:cs typeface="Playfair Display"/>
              <a:sym typeface="Playfair Display"/>
            </a:endParaRPr>
          </a:p>
          <a:p>
            <a:pPr marL="0" lvl="0" indent="0" algn="l" rtl="0">
              <a:spcBef>
                <a:spcPts val="0"/>
              </a:spcBef>
              <a:spcAft>
                <a:spcPts val="0"/>
              </a:spcAft>
              <a:buNone/>
            </a:pPr>
            <a:endParaRPr sz="3700"/>
          </a:p>
        </p:txBody>
      </p:sp>
      <p:pic>
        <p:nvPicPr>
          <p:cNvPr id="245" name="Google Shape;245;p43"/>
          <p:cNvPicPr preferRelativeResize="0"/>
          <p:nvPr/>
        </p:nvPicPr>
        <p:blipFill>
          <a:blip r:embed="rId4">
            <a:alphaModFix/>
          </a:blip>
          <a:stretch>
            <a:fillRect/>
          </a:stretch>
        </p:blipFill>
        <p:spPr>
          <a:xfrm>
            <a:off x="3602050" y="4128325"/>
            <a:ext cx="1939899" cy="881775"/>
          </a:xfrm>
          <a:prstGeom prst="rect">
            <a:avLst/>
          </a:prstGeom>
          <a:noFill/>
          <a:ln>
            <a:noFill/>
          </a:ln>
        </p:spPr>
      </p:pic>
      <p:sp>
        <p:nvSpPr>
          <p:cNvPr id="246" name="Google Shape;246;p43"/>
          <p:cNvSpPr txBox="1"/>
          <p:nvPr/>
        </p:nvSpPr>
        <p:spPr>
          <a:xfrm>
            <a:off x="2025900" y="1155600"/>
            <a:ext cx="5092200" cy="2832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700">
                <a:solidFill>
                  <a:schemeClr val="dk1"/>
                </a:solidFill>
                <a:latin typeface="Quattrocento Sans"/>
                <a:ea typeface="Quattrocento Sans"/>
                <a:cs typeface="Quattrocento Sans"/>
                <a:sym typeface="Quattrocento Sans"/>
              </a:rPr>
              <a:t>In 2021, Hope’s six centers served 1,100 women, providing nearly 54,000 client services!</a:t>
            </a:r>
            <a:endParaRPr sz="2700">
              <a:solidFill>
                <a:schemeClr val="dk1"/>
              </a:solidFill>
              <a:latin typeface="Quattrocento Sans"/>
              <a:ea typeface="Quattrocento Sans"/>
              <a:cs typeface="Quattrocento Sans"/>
              <a:sym typeface="Quattrocento Sans"/>
            </a:endParaRPr>
          </a:p>
          <a:p>
            <a:pPr marL="0" marR="0" lvl="0" indent="0" algn="ctr" rtl="0">
              <a:spcBef>
                <a:spcPts val="0"/>
              </a:spcBef>
              <a:spcAft>
                <a:spcPts val="0"/>
              </a:spcAft>
              <a:buNone/>
            </a:pPr>
            <a:endParaRPr sz="2700">
              <a:solidFill>
                <a:schemeClr val="dk1"/>
              </a:solidFill>
              <a:latin typeface="Quattrocento Sans"/>
              <a:ea typeface="Quattrocento Sans"/>
              <a:cs typeface="Quattrocento Sans"/>
              <a:sym typeface="Quattrocento Sans"/>
            </a:endParaRPr>
          </a:p>
          <a:p>
            <a:pPr marL="0" marR="0" lvl="0" indent="0" algn="ctr" rtl="0">
              <a:spcBef>
                <a:spcPts val="0"/>
              </a:spcBef>
              <a:spcAft>
                <a:spcPts val="0"/>
              </a:spcAft>
              <a:buNone/>
            </a:pPr>
            <a:r>
              <a:rPr lang="en" sz="2700">
                <a:solidFill>
                  <a:schemeClr val="dk1"/>
                </a:solidFill>
                <a:latin typeface="Quattrocento Sans"/>
                <a:ea typeface="Quattrocento Sans"/>
                <a:cs typeface="Quattrocento Sans"/>
                <a:sym typeface="Quattrocento Sans"/>
              </a:rPr>
              <a:t>Each month, Hope averages</a:t>
            </a:r>
            <a:endParaRPr sz="2700">
              <a:solidFill>
                <a:schemeClr val="dk1"/>
              </a:solidFill>
              <a:latin typeface="Quattrocento Sans"/>
              <a:ea typeface="Quattrocento Sans"/>
              <a:cs typeface="Quattrocento Sans"/>
              <a:sym typeface="Quattrocento Sans"/>
            </a:endParaRPr>
          </a:p>
          <a:p>
            <a:pPr marL="0" marR="0" lvl="0" indent="0" algn="ctr" rtl="0">
              <a:spcBef>
                <a:spcPts val="0"/>
              </a:spcBef>
              <a:spcAft>
                <a:spcPts val="0"/>
              </a:spcAft>
              <a:buNone/>
            </a:pPr>
            <a:r>
              <a:rPr lang="en" sz="2700">
                <a:solidFill>
                  <a:schemeClr val="dk1"/>
                </a:solidFill>
                <a:latin typeface="Quattrocento Sans"/>
                <a:ea typeface="Quattrocento Sans"/>
                <a:cs typeface="Quattrocento Sans"/>
                <a:sym typeface="Quattrocento Sans"/>
              </a:rPr>
              <a:t>1,300 client visits.</a:t>
            </a:r>
            <a:endParaRPr sz="27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sp>
        <p:nvSpPr>
          <p:cNvPr id="119" name="Google Shape;119;p26"/>
          <p:cNvSpPr txBox="1">
            <a:spLocks noGrp="1"/>
          </p:cNvSpPr>
          <p:nvPr>
            <p:ph type="title" idx="4294967295"/>
          </p:nvPr>
        </p:nvSpPr>
        <p:spPr>
          <a:xfrm>
            <a:off x="161075" y="976625"/>
            <a:ext cx="3930000" cy="22968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000" b="1">
                <a:latin typeface="Playfair Display"/>
                <a:ea typeface="Playfair Display"/>
                <a:cs typeface="Playfair Display"/>
                <a:sym typeface="Playfair Display"/>
              </a:rPr>
              <a:t>Hope’s Mission</a:t>
            </a:r>
            <a:endParaRPr sz="4000" b="1">
              <a:latin typeface="Playfair Display"/>
              <a:ea typeface="Playfair Display"/>
              <a:cs typeface="Playfair Display"/>
              <a:sym typeface="Playfair Display"/>
            </a:endParaRPr>
          </a:p>
        </p:txBody>
      </p:sp>
      <p:sp>
        <p:nvSpPr>
          <p:cNvPr id="120" name="Google Shape;120;p26"/>
          <p:cNvSpPr txBox="1">
            <a:spLocks noGrp="1"/>
          </p:cNvSpPr>
          <p:nvPr>
            <p:ph type="body" idx="4294967295"/>
          </p:nvPr>
        </p:nvSpPr>
        <p:spPr>
          <a:xfrm>
            <a:off x="4779925" y="459825"/>
            <a:ext cx="4149000" cy="39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latin typeface="Quattrocento Sans"/>
                <a:ea typeface="Quattrocento Sans"/>
                <a:cs typeface="Quattrocento Sans"/>
                <a:sym typeface="Quattrocento Sans"/>
              </a:rPr>
              <a:t>We </a:t>
            </a:r>
            <a:r>
              <a:rPr lang="en" sz="2100" b="1">
                <a:latin typeface="Quattrocento Sans"/>
                <a:ea typeface="Quattrocento Sans"/>
                <a:cs typeface="Quattrocento Sans"/>
                <a:sym typeface="Quattrocento Sans"/>
              </a:rPr>
              <a:t>engage</a:t>
            </a:r>
            <a:r>
              <a:rPr lang="en" sz="2100">
                <a:latin typeface="Quattrocento Sans"/>
                <a:ea typeface="Quattrocento Sans"/>
                <a:cs typeface="Quattrocento Sans"/>
                <a:sym typeface="Quattrocento Sans"/>
              </a:rPr>
              <a:t> women and teen girls in viewing themselves through the lens of true worth and value.</a:t>
            </a:r>
            <a:endParaRPr sz="2100">
              <a:latin typeface="Quattrocento Sans"/>
              <a:ea typeface="Quattrocento Sans"/>
              <a:cs typeface="Quattrocento Sans"/>
              <a:sym typeface="Quattrocento Sans"/>
            </a:endParaRPr>
          </a:p>
          <a:p>
            <a:pPr marL="0" lvl="0" indent="0" algn="l" rtl="0">
              <a:spcBef>
                <a:spcPts val="0"/>
              </a:spcBef>
              <a:spcAft>
                <a:spcPts val="0"/>
              </a:spcAft>
              <a:buNone/>
            </a:pPr>
            <a:endParaRPr sz="2100">
              <a:latin typeface="Quattrocento Sans"/>
              <a:ea typeface="Quattrocento Sans"/>
              <a:cs typeface="Quattrocento Sans"/>
              <a:sym typeface="Quattrocento Sans"/>
            </a:endParaRPr>
          </a:p>
          <a:p>
            <a:pPr marL="0" lvl="0" indent="0" algn="l" rtl="0">
              <a:spcBef>
                <a:spcPts val="0"/>
              </a:spcBef>
              <a:spcAft>
                <a:spcPts val="0"/>
              </a:spcAft>
              <a:buNone/>
            </a:pPr>
            <a:r>
              <a:rPr lang="en" sz="2100">
                <a:latin typeface="Quattrocento Sans"/>
                <a:ea typeface="Quattrocento Sans"/>
                <a:cs typeface="Quattrocento Sans"/>
                <a:sym typeface="Quattrocento Sans"/>
              </a:rPr>
              <a:t>We </a:t>
            </a:r>
            <a:r>
              <a:rPr lang="en" sz="2100" b="1">
                <a:latin typeface="Quattrocento Sans"/>
                <a:ea typeface="Quattrocento Sans"/>
                <a:cs typeface="Quattrocento Sans"/>
                <a:sym typeface="Quattrocento Sans"/>
              </a:rPr>
              <a:t>encourage</a:t>
            </a:r>
            <a:r>
              <a:rPr lang="en" sz="2100">
                <a:latin typeface="Quattrocento Sans"/>
                <a:ea typeface="Quattrocento Sans"/>
                <a:cs typeface="Quattrocento Sans"/>
                <a:sym typeface="Quattrocento Sans"/>
              </a:rPr>
              <a:t> them in healing from abuse, trauma, and loss.</a:t>
            </a:r>
            <a:endParaRPr sz="2100">
              <a:latin typeface="Quattrocento Sans"/>
              <a:ea typeface="Quattrocento Sans"/>
              <a:cs typeface="Quattrocento Sans"/>
              <a:sym typeface="Quattrocento Sans"/>
            </a:endParaRPr>
          </a:p>
          <a:p>
            <a:pPr marL="0" lvl="0" indent="0" algn="l" rtl="0">
              <a:spcBef>
                <a:spcPts val="0"/>
              </a:spcBef>
              <a:spcAft>
                <a:spcPts val="0"/>
              </a:spcAft>
              <a:buNone/>
            </a:pPr>
            <a:endParaRPr sz="2100">
              <a:latin typeface="Quattrocento Sans"/>
              <a:ea typeface="Quattrocento Sans"/>
              <a:cs typeface="Quattrocento Sans"/>
              <a:sym typeface="Quattrocento Sans"/>
            </a:endParaRPr>
          </a:p>
          <a:p>
            <a:pPr marL="0" lvl="0" indent="0" algn="l" rtl="0">
              <a:spcBef>
                <a:spcPts val="0"/>
              </a:spcBef>
              <a:spcAft>
                <a:spcPts val="0"/>
              </a:spcAft>
              <a:buNone/>
            </a:pPr>
            <a:r>
              <a:rPr lang="en" sz="2100">
                <a:latin typeface="Quattrocento Sans"/>
                <a:ea typeface="Quattrocento Sans"/>
                <a:cs typeface="Quattrocento Sans"/>
                <a:sym typeface="Quattrocento Sans"/>
              </a:rPr>
              <a:t>We </a:t>
            </a:r>
            <a:r>
              <a:rPr lang="en" sz="2100" b="1">
                <a:latin typeface="Quattrocento Sans"/>
                <a:ea typeface="Quattrocento Sans"/>
                <a:cs typeface="Quattrocento Sans"/>
                <a:sym typeface="Quattrocento Sans"/>
              </a:rPr>
              <a:t>equip</a:t>
            </a:r>
            <a:r>
              <a:rPr lang="en" sz="2100">
                <a:latin typeface="Quattrocento Sans"/>
                <a:ea typeface="Quattrocento Sans"/>
                <a:cs typeface="Quattrocento Sans"/>
                <a:sym typeface="Quattrocento Sans"/>
              </a:rPr>
              <a:t> them with tools for making positive choices and breaking unhealthy cycles.</a:t>
            </a:r>
            <a:endParaRPr sz="2100">
              <a:latin typeface="Quattrocento Sans"/>
              <a:ea typeface="Quattrocento Sans"/>
              <a:cs typeface="Quattrocento Sans"/>
              <a:sym typeface="Quattrocento Sans"/>
            </a:endParaRPr>
          </a:p>
        </p:txBody>
      </p:sp>
      <p:pic>
        <p:nvPicPr>
          <p:cNvPr id="121" name="Google Shape;121;p26"/>
          <p:cNvPicPr preferRelativeResize="0"/>
          <p:nvPr/>
        </p:nvPicPr>
        <p:blipFill>
          <a:blip r:embed="rId4">
            <a:alphaModFix/>
          </a:blip>
          <a:stretch>
            <a:fillRect/>
          </a:stretch>
        </p:blipFill>
        <p:spPr>
          <a:xfrm>
            <a:off x="1233200" y="4178025"/>
            <a:ext cx="1939900" cy="8817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0"/>
        <p:cNvGrpSpPr/>
        <p:nvPr/>
      </p:nvGrpSpPr>
      <p:grpSpPr>
        <a:xfrm>
          <a:off x="0" y="0"/>
          <a:ext cx="0" cy="0"/>
          <a:chOff x="0" y="0"/>
          <a:chExt cx="0" cy="0"/>
        </a:xfrm>
      </p:grpSpPr>
      <p:sp>
        <p:nvSpPr>
          <p:cNvPr id="251" name="Google Shape;251;p44"/>
          <p:cNvSpPr txBox="1">
            <a:spLocks noGrp="1"/>
          </p:cNvSpPr>
          <p:nvPr>
            <p:ph type="title" idx="4294967295"/>
          </p:nvPr>
        </p:nvSpPr>
        <p:spPr>
          <a:xfrm>
            <a:off x="47600" y="-182550"/>
            <a:ext cx="5075700" cy="18705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latin typeface="Playfair Display"/>
                <a:ea typeface="Playfair Display"/>
                <a:cs typeface="Playfair Display"/>
                <a:sym typeface="Playfair Display"/>
              </a:rPr>
              <a:t>What’s your next step?</a:t>
            </a:r>
            <a:endParaRPr sz="3700" b="1">
              <a:latin typeface="Playfair Display"/>
              <a:ea typeface="Playfair Display"/>
              <a:cs typeface="Playfair Display"/>
              <a:sym typeface="Playfair Display"/>
            </a:endParaRPr>
          </a:p>
          <a:p>
            <a:pPr marL="0" lvl="0" indent="0" algn="l" rtl="0">
              <a:spcBef>
                <a:spcPts val="0"/>
              </a:spcBef>
              <a:spcAft>
                <a:spcPts val="0"/>
              </a:spcAft>
              <a:buNone/>
            </a:pPr>
            <a:endParaRPr sz="3700"/>
          </a:p>
        </p:txBody>
      </p:sp>
      <p:sp>
        <p:nvSpPr>
          <p:cNvPr id="252" name="Google Shape;252;p44"/>
          <p:cNvSpPr txBox="1">
            <a:spLocks noGrp="1"/>
          </p:cNvSpPr>
          <p:nvPr>
            <p:ph type="body" idx="4294967295"/>
          </p:nvPr>
        </p:nvSpPr>
        <p:spPr>
          <a:xfrm>
            <a:off x="4425575" y="864825"/>
            <a:ext cx="4293600" cy="39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latin typeface="Quattrocento Sans"/>
                <a:ea typeface="Quattrocento Sans"/>
                <a:cs typeface="Quattrocento Sans"/>
                <a:sym typeface="Quattrocento Sans"/>
              </a:rPr>
              <a:t>Schedule a tour of your nearest Hope Women’s Center.</a:t>
            </a:r>
            <a:endParaRPr sz="1900">
              <a:latin typeface="Quattrocento Sans"/>
              <a:ea typeface="Quattrocento Sans"/>
              <a:cs typeface="Quattrocento Sans"/>
              <a:sym typeface="Quattrocento Sans"/>
            </a:endParaRPr>
          </a:p>
          <a:p>
            <a:pPr marL="0" lvl="0" indent="0" algn="l" rtl="0">
              <a:spcBef>
                <a:spcPts val="800"/>
              </a:spcBef>
              <a:spcAft>
                <a:spcPts val="0"/>
              </a:spcAft>
              <a:buNone/>
            </a:pPr>
            <a:r>
              <a:rPr lang="en" sz="1900">
                <a:latin typeface="Quattrocento Sans"/>
                <a:ea typeface="Quattrocento Sans"/>
                <a:cs typeface="Quattrocento Sans"/>
                <a:sym typeface="Quattrocento Sans"/>
              </a:rPr>
              <a:t>Support our fundraising efforts.</a:t>
            </a:r>
            <a:endParaRPr sz="1900">
              <a:latin typeface="Quattrocento Sans"/>
              <a:ea typeface="Quattrocento Sans"/>
              <a:cs typeface="Quattrocento Sans"/>
              <a:sym typeface="Quattrocento Sans"/>
            </a:endParaRPr>
          </a:p>
          <a:p>
            <a:pPr marL="0" lvl="0" indent="0" algn="l" rtl="0">
              <a:spcBef>
                <a:spcPts val="800"/>
              </a:spcBef>
              <a:spcAft>
                <a:spcPts val="0"/>
              </a:spcAft>
              <a:buNone/>
            </a:pPr>
            <a:r>
              <a:rPr lang="en" sz="1900">
                <a:latin typeface="Quattrocento Sans"/>
                <a:ea typeface="Quattrocento Sans"/>
                <a:cs typeface="Quattrocento Sans"/>
                <a:sym typeface="Quattrocento Sans"/>
              </a:rPr>
              <a:t>Host a Hope donation drive.</a:t>
            </a:r>
            <a:endParaRPr sz="1900">
              <a:latin typeface="Quattrocento Sans"/>
              <a:ea typeface="Quattrocento Sans"/>
              <a:cs typeface="Quattrocento Sans"/>
              <a:sym typeface="Quattrocento Sans"/>
            </a:endParaRPr>
          </a:p>
          <a:p>
            <a:pPr marL="0" lvl="0" indent="0" algn="l" rtl="0">
              <a:spcBef>
                <a:spcPts val="800"/>
              </a:spcBef>
              <a:spcAft>
                <a:spcPts val="0"/>
              </a:spcAft>
              <a:buNone/>
            </a:pPr>
            <a:r>
              <a:rPr lang="en" sz="1900">
                <a:latin typeface="Quattrocento Sans"/>
                <a:ea typeface="Quattrocento Sans"/>
                <a:cs typeface="Quattrocento Sans"/>
                <a:sym typeface="Quattrocento Sans"/>
              </a:rPr>
              <a:t>Follow us on social media or sign up for our e-newsletter.</a:t>
            </a:r>
            <a:endParaRPr sz="1900">
              <a:latin typeface="Quattrocento Sans"/>
              <a:ea typeface="Quattrocento Sans"/>
              <a:cs typeface="Quattrocento Sans"/>
              <a:sym typeface="Quattrocento Sans"/>
            </a:endParaRPr>
          </a:p>
          <a:p>
            <a:pPr marL="0" lvl="0" indent="0" algn="l" rtl="0">
              <a:spcBef>
                <a:spcPts val="800"/>
              </a:spcBef>
              <a:spcAft>
                <a:spcPts val="0"/>
              </a:spcAft>
              <a:buNone/>
            </a:pPr>
            <a:r>
              <a:rPr lang="en" sz="1900">
                <a:latin typeface="Quattrocento Sans"/>
                <a:ea typeface="Quattrocento Sans"/>
                <a:cs typeface="Quattrocento Sans"/>
                <a:sym typeface="Quattrocento Sans"/>
              </a:rPr>
              <a:t>Designate your AZ charitable tax credit toward Hope.</a:t>
            </a:r>
            <a:endParaRPr sz="1900">
              <a:latin typeface="Quattrocento Sans"/>
              <a:ea typeface="Quattrocento Sans"/>
              <a:cs typeface="Quattrocento Sans"/>
              <a:sym typeface="Quattrocento Sans"/>
            </a:endParaRPr>
          </a:p>
          <a:p>
            <a:pPr marL="0" lvl="0" indent="0" algn="l" rtl="0">
              <a:spcBef>
                <a:spcPts val="800"/>
              </a:spcBef>
              <a:spcAft>
                <a:spcPts val="800"/>
              </a:spcAft>
              <a:buNone/>
            </a:pPr>
            <a:r>
              <a:rPr lang="en" sz="1900">
                <a:latin typeface="Quattrocento Sans"/>
                <a:ea typeface="Quattrocento Sans"/>
                <a:cs typeface="Quattrocento Sans"/>
                <a:sym typeface="Quattrocento Sans"/>
              </a:rPr>
              <a:t>Learn more at hopewomenscenter.org</a:t>
            </a:r>
            <a:endParaRPr sz="1700">
              <a:latin typeface="Quattrocento Sans"/>
              <a:ea typeface="Quattrocento Sans"/>
              <a:cs typeface="Quattrocento Sans"/>
              <a:sym typeface="Quattrocento Sans"/>
            </a:endParaRPr>
          </a:p>
        </p:txBody>
      </p:sp>
      <p:pic>
        <p:nvPicPr>
          <p:cNvPr id="253" name="Google Shape;253;p44"/>
          <p:cNvPicPr preferRelativeResize="0"/>
          <p:nvPr/>
        </p:nvPicPr>
        <p:blipFill>
          <a:blip r:embed="rId4">
            <a:alphaModFix/>
          </a:blip>
          <a:stretch>
            <a:fillRect/>
          </a:stretch>
        </p:blipFill>
        <p:spPr>
          <a:xfrm>
            <a:off x="1233200" y="4178025"/>
            <a:ext cx="1939900" cy="881775"/>
          </a:xfrm>
          <a:prstGeom prst="rect">
            <a:avLst/>
          </a:prstGeom>
          <a:noFill/>
          <a:ln>
            <a:noFill/>
          </a:ln>
        </p:spPr>
      </p:pic>
      <p:pic>
        <p:nvPicPr>
          <p:cNvPr id="254" name="Google Shape;254;p44"/>
          <p:cNvPicPr preferRelativeResize="0"/>
          <p:nvPr/>
        </p:nvPicPr>
        <p:blipFill rotWithShape="1">
          <a:blip r:embed="rId5">
            <a:alphaModFix/>
          </a:blip>
          <a:srcRect t="23023"/>
          <a:stretch/>
        </p:blipFill>
        <p:spPr>
          <a:xfrm>
            <a:off x="2325648" y="1780424"/>
            <a:ext cx="1619528" cy="1870500"/>
          </a:xfrm>
          <a:prstGeom prst="rect">
            <a:avLst/>
          </a:prstGeom>
          <a:noFill/>
          <a:ln>
            <a:noFill/>
          </a:ln>
        </p:spPr>
      </p:pic>
      <p:pic>
        <p:nvPicPr>
          <p:cNvPr id="255" name="Google Shape;255;p44"/>
          <p:cNvPicPr preferRelativeResize="0"/>
          <p:nvPr/>
        </p:nvPicPr>
        <p:blipFill>
          <a:blip r:embed="rId6">
            <a:alphaModFix/>
          </a:blip>
          <a:stretch>
            <a:fillRect/>
          </a:stretch>
        </p:blipFill>
        <p:spPr>
          <a:xfrm>
            <a:off x="286675" y="1318880"/>
            <a:ext cx="1836650" cy="1223238"/>
          </a:xfrm>
          <a:prstGeom prst="rect">
            <a:avLst/>
          </a:prstGeom>
          <a:noFill/>
          <a:ln>
            <a:noFill/>
          </a:ln>
        </p:spPr>
      </p:pic>
      <p:pic>
        <p:nvPicPr>
          <p:cNvPr id="256" name="Google Shape;256;p44"/>
          <p:cNvPicPr preferRelativeResize="0"/>
          <p:nvPr/>
        </p:nvPicPr>
        <p:blipFill>
          <a:blip r:embed="rId7">
            <a:alphaModFix/>
          </a:blip>
          <a:stretch>
            <a:fillRect/>
          </a:stretch>
        </p:blipFill>
        <p:spPr>
          <a:xfrm>
            <a:off x="165806" y="2716726"/>
            <a:ext cx="1836652" cy="1224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5"/>
        <p:cNvGrpSpPr/>
        <p:nvPr/>
      </p:nvGrpSpPr>
      <p:grpSpPr>
        <a:xfrm>
          <a:off x="0" y="0"/>
          <a:ext cx="0" cy="0"/>
          <a:chOff x="0" y="0"/>
          <a:chExt cx="0" cy="0"/>
        </a:xfrm>
      </p:grpSpPr>
      <p:sp>
        <p:nvSpPr>
          <p:cNvPr id="126" name="Google Shape;126;p27"/>
          <p:cNvSpPr txBox="1">
            <a:spLocks noGrp="1"/>
          </p:cNvSpPr>
          <p:nvPr>
            <p:ph type="title" idx="4294967295"/>
          </p:nvPr>
        </p:nvSpPr>
        <p:spPr>
          <a:xfrm>
            <a:off x="279200" y="965875"/>
            <a:ext cx="4048200" cy="22968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700" b="1">
                <a:latin typeface="Playfair Display"/>
                <a:ea typeface="Playfair Display"/>
                <a:cs typeface="Playfair Display"/>
                <a:sym typeface="Playfair Display"/>
              </a:rPr>
              <a:t>Hope’s History and Community Footprint</a:t>
            </a:r>
            <a:endParaRPr sz="3700" b="1">
              <a:latin typeface="Playfair Display"/>
              <a:ea typeface="Playfair Display"/>
              <a:cs typeface="Playfair Display"/>
              <a:sym typeface="Playfair Display"/>
            </a:endParaRPr>
          </a:p>
        </p:txBody>
      </p:sp>
      <p:sp>
        <p:nvSpPr>
          <p:cNvPr id="127" name="Google Shape;127;p27"/>
          <p:cNvSpPr txBox="1">
            <a:spLocks noGrp="1"/>
          </p:cNvSpPr>
          <p:nvPr>
            <p:ph type="body" idx="4294967295"/>
          </p:nvPr>
        </p:nvSpPr>
        <p:spPr>
          <a:xfrm>
            <a:off x="4779925" y="459825"/>
            <a:ext cx="4149000" cy="3959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100">
                <a:latin typeface="Quattrocento Sans"/>
                <a:ea typeface="Quattrocento Sans"/>
                <a:cs typeface="Quattrocento Sans"/>
                <a:sym typeface="Quattrocento Sans"/>
              </a:rPr>
              <a:t>Our 501(c)3 began as an East Valley pregnancy center in 1984.</a:t>
            </a:r>
            <a:endParaRPr sz="2100">
              <a:latin typeface="Quattrocento Sans"/>
              <a:ea typeface="Quattrocento Sans"/>
              <a:cs typeface="Quattrocento Sans"/>
              <a:sym typeface="Quattrocento Sans"/>
            </a:endParaRPr>
          </a:p>
          <a:p>
            <a:pPr marL="0" lvl="0" indent="0" algn="l" rtl="0">
              <a:spcBef>
                <a:spcPts val="0"/>
              </a:spcBef>
              <a:spcAft>
                <a:spcPts val="0"/>
              </a:spcAft>
              <a:buNone/>
            </a:pPr>
            <a:endParaRPr sz="2100">
              <a:latin typeface="Quattrocento Sans"/>
              <a:ea typeface="Quattrocento Sans"/>
              <a:cs typeface="Quattrocento Sans"/>
              <a:sym typeface="Quattrocento Sans"/>
            </a:endParaRPr>
          </a:p>
          <a:p>
            <a:pPr marL="0" lvl="0" indent="0" algn="l" rtl="0">
              <a:spcBef>
                <a:spcPts val="0"/>
              </a:spcBef>
              <a:spcAft>
                <a:spcPts val="0"/>
              </a:spcAft>
              <a:buNone/>
            </a:pPr>
            <a:r>
              <a:rPr lang="en" sz="2100">
                <a:latin typeface="Quattrocento Sans"/>
                <a:ea typeface="Quattrocento Sans"/>
                <a:cs typeface="Quattrocento Sans"/>
                <a:sym typeface="Quattrocento Sans"/>
              </a:rPr>
              <a:t>Now we have 6 locations: Phoenix, Apache Junction, Coolidge, West Valley, Maricopa, and Camp Verde. We also have a maternity home in Camp Verde.</a:t>
            </a:r>
            <a:endParaRPr sz="2100">
              <a:latin typeface="Quattrocento Sans"/>
              <a:ea typeface="Quattrocento Sans"/>
              <a:cs typeface="Quattrocento Sans"/>
              <a:sym typeface="Quattrocento Sans"/>
            </a:endParaRPr>
          </a:p>
        </p:txBody>
      </p:sp>
      <p:pic>
        <p:nvPicPr>
          <p:cNvPr id="128" name="Google Shape;128;p27"/>
          <p:cNvPicPr preferRelativeResize="0"/>
          <p:nvPr/>
        </p:nvPicPr>
        <p:blipFill>
          <a:blip r:embed="rId4">
            <a:alphaModFix/>
          </a:blip>
          <a:stretch>
            <a:fillRect/>
          </a:stretch>
        </p:blipFill>
        <p:spPr>
          <a:xfrm>
            <a:off x="1233200" y="4178025"/>
            <a:ext cx="1939900" cy="881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2"/>
        <p:cNvGrpSpPr/>
        <p:nvPr/>
      </p:nvGrpSpPr>
      <p:grpSpPr>
        <a:xfrm>
          <a:off x="0" y="0"/>
          <a:ext cx="0" cy="0"/>
          <a:chOff x="0" y="0"/>
          <a:chExt cx="0" cy="0"/>
        </a:xfrm>
      </p:grpSpPr>
      <p:sp>
        <p:nvSpPr>
          <p:cNvPr id="133" name="Google Shape;133;p28"/>
          <p:cNvSpPr txBox="1">
            <a:spLocks noGrp="1"/>
          </p:cNvSpPr>
          <p:nvPr>
            <p:ph type="title" idx="4294967295"/>
          </p:nvPr>
        </p:nvSpPr>
        <p:spPr>
          <a:xfrm>
            <a:off x="161075" y="1019550"/>
            <a:ext cx="4572000" cy="22968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latin typeface="Playfair Display"/>
                <a:ea typeface="Playfair Display"/>
                <a:cs typeface="Playfair Display"/>
                <a:sym typeface="Playfair Display"/>
              </a:rPr>
              <a:t>Hope’s Dedication</a:t>
            </a:r>
            <a:endParaRPr sz="3600" b="1">
              <a:latin typeface="Playfair Display"/>
              <a:ea typeface="Playfair Display"/>
              <a:cs typeface="Playfair Display"/>
              <a:sym typeface="Playfair Display"/>
            </a:endParaRPr>
          </a:p>
          <a:p>
            <a:pPr marL="0" lvl="0" indent="0" algn="l" rtl="0">
              <a:spcBef>
                <a:spcPts val="0"/>
              </a:spcBef>
              <a:spcAft>
                <a:spcPts val="0"/>
              </a:spcAft>
              <a:buNone/>
            </a:pPr>
            <a:r>
              <a:rPr lang="en" sz="3600" b="1">
                <a:latin typeface="Playfair Display"/>
                <a:ea typeface="Playfair Display"/>
                <a:cs typeface="Playfair Display"/>
                <a:sym typeface="Playfair Display"/>
              </a:rPr>
              <a:t>to Trauma</a:t>
            </a:r>
            <a:endParaRPr sz="3600" b="1">
              <a:latin typeface="Playfair Display"/>
              <a:ea typeface="Playfair Display"/>
              <a:cs typeface="Playfair Display"/>
              <a:sym typeface="Playfair Display"/>
            </a:endParaRPr>
          </a:p>
          <a:p>
            <a:pPr marL="0" lvl="0" indent="0" algn="l" rtl="0">
              <a:spcBef>
                <a:spcPts val="0"/>
              </a:spcBef>
              <a:spcAft>
                <a:spcPts val="0"/>
              </a:spcAft>
              <a:buNone/>
            </a:pPr>
            <a:r>
              <a:rPr lang="en" sz="3600" b="1">
                <a:latin typeface="Playfair Display"/>
                <a:ea typeface="Playfair Display"/>
                <a:cs typeface="Playfair Display"/>
                <a:sym typeface="Playfair Display"/>
              </a:rPr>
              <a:t>Informed Care</a:t>
            </a:r>
            <a:endParaRPr sz="3600" b="1">
              <a:latin typeface="Playfair Display"/>
              <a:ea typeface="Playfair Display"/>
              <a:cs typeface="Playfair Display"/>
              <a:sym typeface="Playfair Display"/>
            </a:endParaRPr>
          </a:p>
        </p:txBody>
      </p:sp>
      <p:sp>
        <p:nvSpPr>
          <p:cNvPr id="134" name="Google Shape;134;p28"/>
          <p:cNvSpPr txBox="1">
            <a:spLocks noGrp="1"/>
          </p:cNvSpPr>
          <p:nvPr>
            <p:ph type="body" idx="4294967295"/>
          </p:nvPr>
        </p:nvSpPr>
        <p:spPr>
          <a:xfrm>
            <a:off x="4733075" y="377775"/>
            <a:ext cx="4149000" cy="411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latin typeface="Quattrocento Sans"/>
                <a:ea typeface="Quattrocento Sans"/>
                <a:cs typeface="Quattrocento Sans"/>
                <a:sym typeface="Quattrocento Sans"/>
              </a:rPr>
              <a:t>Hope is a safe place where personal perspective and choice are respected, trusting relationships are built, and community encourages the resiliency and strength of each woman. </a:t>
            </a:r>
            <a:endParaRPr sz="1900">
              <a:latin typeface="Quattrocento Sans"/>
              <a:ea typeface="Quattrocento Sans"/>
              <a:cs typeface="Quattrocento Sans"/>
              <a:sym typeface="Quattrocento Sans"/>
            </a:endParaRPr>
          </a:p>
          <a:p>
            <a:pPr marL="0" lvl="0" indent="0" algn="l" rtl="0">
              <a:spcBef>
                <a:spcPts val="0"/>
              </a:spcBef>
              <a:spcAft>
                <a:spcPts val="0"/>
              </a:spcAft>
              <a:buNone/>
            </a:pPr>
            <a:endParaRPr sz="1900">
              <a:latin typeface="Quattrocento Sans"/>
              <a:ea typeface="Quattrocento Sans"/>
              <a:cs typeface="Quattrocento Sans"/>
              <a:sym typeface="Quattrocento Sans"/>
            </a:endParaRPr>
          </a:p>
          <a:p>
            <a:pPr marL="0" lvl="0" indent="0" algn="l" rtl="0">
              <a:spcBef>
                <a:spcPts val="0"/>
              </a:spcBef>
              <a:spcAft>
                <a:spcPts val="0"/>
              </a:spcAft>
              <a:buNone/>
            </a:pPr>
            <a:r>
              <a:rPr lang="en" sz="1900">
                <a:latin typeface="Quattrocento Sans"/>
                <a:ea typeface="Quattrocento Sans"/>
                <a:cs typeface="Quattrocento Sans"/>
                <a:sym typeface="Quattrocento Sans"/>
              </a:rPr>
              <a:t>We also use the language of ProGrace in working with women facing unplanned pregnancies, as we believe this more fully expresses our commitment to the well being of both mother and baby. </a:t>
            </a:r>
            <a:endParaRPr sz="1900">
              <a:latin typeface="Quattrocento Sans"/>
              <a:ea typeface="Quattrocento Sans"/>
              <a:cs typeface="Quattrocento Sans"/>
              <a:sym typeface="Quattrocento Sans"/>
            </a:endParaRPr>
          </a:p>
        </p:txBody>
      </p:sp>
      <p:pic>
        <p:nvPicPr>
          <p:cNvPr id="135" name="Google Shape;135;p28"/>
          <p:cNvPicPr preferRelativeResize="0"/>
          <p:nvPr/>
        </p:nvPicPr>
        <p:blipFill>
          <a:blip r:embed="rId4">
            <a:alphaModFix/>
          </a:blip>
          <a:stretch>
            <a:fillRect/>
          </a:stretch>
        </p:blipFill>
        <p:spPr>
          <a:xfrm>
            <a:off x="1233200" y="4178025"/>
            <a:ext cx="1939900" cy="881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sp>
        <p:nvSpPr>
          <p:cNvPr id="140" name="Google Shape;140;p29"/>
          <p:cNvSpPr txBox="1">
            <a:spLocks noGrp="1"/>
          </p:cNvSpPr>
          <p:nvPr>
            <p:ph type="title" idx="4294967295"/>
          </p:nvPr>
        </p:nvSpPr>
        <p:spPr>
          <a:xfrm>
            <a:off x="0" y="216325"/>
            <a:ext cx="4572000" cy="20805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b="1">
                <a:latin typeface="Playfair Display"/>
                <a:ea typeface="Playfair Display"/>
                <a:cs typeface="Playfair Display"/>
                <a:sym typeface="Playfair Display"/>
              </a:rPr>
              <a:t>Our Clients</a:t>
            </a:r>
            <a:endParaRPr sz="4000" b="1">
              <a:latin typeface="Playfair Display"/>
              <a:ea typeface="Playfair Display"/>
              <a:cs typeface="Playfair Display"/>
              <a:sym typeface="Playfair Display"/>
            </a:endParaRPr>
          </a:p>
        </p:txBody>
      </p:sp>
      <p:sp>
        <p:nvSpPr>
          <p:cNvPr id="141" name="Google Shape;141;p29"/>
          <p:cNvSpPr txBox="1">
            <a:spLocks noGrp="1"/>
          </p:cNvSpPr>
          <p:nvPr>
            <p:ph type="body" idx="4294967295"/>
          </p:nvPr>
        </p:nvSpPr>
        <p:spPr>
          <a:xfrm>
            <a:off x="4572000" y="541800"/>
            <a:ext cx="4256700" cy="40599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Font typeface="Quattrocento Sans"/>
              <a:buChar char="●"/>
            </a:pPr>
            <a:r>
              <a:rPr lang="en" sz="1700">
                <a:latin typeface="Quattrocento Sans"/>
                <a:ea typeface="Quattrocento Sans"/>
                <a:cs typeface="Quattrocento Sans"/>
                <a:sym typeface="Quattrocento Sans"/>
              </a:rPr>
              <a:t>92% of our clients report annual income under the federal poverty line.</a:t>
            </a:r>
            <a:endParaRPr sz="1700">
              <a:latin typeface="Quattrocento Sans"/>
              <a:ea typeface="Quattrocento Sans"/>
              <a:cs typeface="Quattrocento Sans"/>
              <a:sym typeface="Quattrocento Sans"/>
            </a:endParaRPr>
          </a:p>
          <a:p>
            <a:pPr marL="457200" lvl="0" indent="0" algn="l" rtl="0">
              <a:spcBef>
                <a:spcPts val="0"/>
              </a:spcBef>
              <a:spcAft>
                <a:spcPts val="0"/>
              </a:spcAft>
              <a:buNone/>
            </a:pPr>
            <a:endParaRPr sz="1700">
              <a:latin typeface="Quattrocento Sans"/>
              <a:ea typeface="Quattrocento Sans"/>
              <a:cs typeface="Quattrocento Sans"/>
              <a:sym typeface="Quattrocento Sans"/>
            </a:endParaRPr>
          </a:p>
          <a:p>
            <a:pPr marL="457200" lvl="0" indent="-336550" algn="l" rtl="0">
              <a:spcBef>
                <a:spcPts val="0"/>
              </a:spcBef>
              <a:spcAft>
                <a:spcPts val="0"/>
              </a:spcAft>
              <a:buSzPts val="1700"/>
              <a:buFont typeface="Quattrocento Sans"/>
              <a:buChar char="●"/>
            </a:pPr>
            <a:r>
              <a:rPr lang="en" sz="1700">
                <a:latin typeface="Quattrocento Sans"/>
                <a:ea typeface="Quattrocento Sans"/>
                <a:cs typeface="Quattrocento Sans"/>
                <a:sym typeface="Quattrocento Sans"/>
              </a:rPr>
              <a:t>6% of our clients are homeless.</a:t>
            </a:r>
            <a:endParaRPr sz="1700">
              <a:latin typeface="Quattrocento Sans"/>
              <a:ea typeface="Quattrocento Sans"/>
              <a:cs typeface="Quattrocento Sans"/>
              <a:sym typeface="Quattrocento Sans"/>
            </a:endParaRPr>
          </a:p>
          <a:p>
            <a:pPr marL="457200" lvl="0" indent="0" algn="l" rtl="0">
              <a:spcBef>
                <a:spcPts val="0"/>
              </a:spcBef>
              <a:spcAft>
                <a:spcPts val="0"/>
              </a:spcAft>
              <a:buNone/>
            </a:pPr>
            <a:endParaRPr sz="1700">
              <a:latin typeface="Quattrocento Sans"/>
              <a:ea typeface="Quattrocento Sans"/>
              <a:cs typeface="Quattrocento Sans"/>
              <a:sym typeface="Quattrocento Sans"/>
            </a:endParaRPr>
          </a:p>
          <a:p>
            <a:pPr marL="457200" lvl="0" indent="-336550" algn="l" rtl="0">
              <a:spcBef>
                <a:spcPts val="0"/>
              </a:spcBef>
              <a:spcAft>
                <a:spcPts val="0"/>
              </a:spcAft>
              <a:buSzPts val="1700"/>
              <a:buFont typeface="Quattrocento Sans"/>
              <a:buChar char="●"/>
            </a:pPr>
            <a:r>
              <a:rPr lang="en" sz="1700">
                <a:latin typeface="Quattrocento Sans"/>
                <a:ea typeface="Quattrocento Sans"/>
                <a:cs typeface="Quattrocento Sans"/>
                <a:sym typeface="Quattrocento Sans"/>
              </a:rPr>
              <a:t>Nearly 100% of our clients experienced some form of abuse in childhood and/or as an adult. </a:t>
            </a:r>
            <a:endParaRPr sz="1700">
              <a:latin typeface="Quattrocento Sans"/>
              <a:ea typeface="Quattrocento Sans"/>
              <a:cs typeface="Quattrocento Sans"/>
              <a:sym typeface="Quattrocento Sans"/>
            </a:endParaRPr>
          </a:p>
          <a:p>
            <a:pPr marL="457200" lvl="0" indent="0" algn="l" rtl="0">
              <a:spcBef>
                <a:spcPts val="0"/>
              </a:spcBef>
              <a:spcAft>
                <a:spcPts val="0"/>
              </a:spcAft>
              <a:buNone/>
            </a:pPr>
            <a:endParaRPr sz="1700">
              <a:latin typeface="Quattrocento Sans"/>
              <a:ea typeface="Quattrocento Sans"/>
              <a:cs typeface="Quattrocento Sans"/>
              <a:sym typeface="Quattrocento Sans"/>
            </a:endParaRPr>
          </a:p>
          <a:p>
            <a:pPr marL="457200" lvl="0" indent="-342900" algn="l" rtl="0">
              <a:spcBef>
                <a:spcPts val="0"/>
              </a:spcBef>
              <a:spcAft>
                <a:spcPts val="0"/>
              </a:spcAft>
              <a:buSzPts val="1800"/>
              <a:buFont typeface="Quattrocento Sans"/>
              <a:buChar char="●"/>
            </a:pPr>
            <a:r>
              <a:rPr lang="en">
                <a:latin typeface="Quattrocento Sans"/>
                <a:ea typeface="Quattrocento Sans"/>
                <a:cs typeface="Quattrocento Sans"/>
                <a:sym typeface="Quattrocento Sans"/>
              </a:rPr>
              <a:t>Hope services are free to every woman regardless of income, documentation, or race. </a:t>
            </a:r>
            <a:endParaRPr sz="1700">
              <a:latin typeface="Quattrocento Sans"/>
              <a:ea typeface="Quattrocento Sans"/>
              <a:cs typeface="Quattrocento Sans"/>
              <a:sym typeface="Quattrocento Sans"/>
            </a:endParaRPr>
          </a:p>
        </p:txBody>
      </p:sp>
      <p:pic>
        <p:nvPicPr>
          <p:cNvPr id="142" name="Google Shape;142;p29"/>
          <p:cNvPicPr preferRelativeResize="0"/>
          <p:nvPr/>
        </p:nvPicPr>
        <p:blipFill>
          <a:blip r:embed="rId4">
            <a:alphaModFix/>
          </a:blip>
          <a:stretch>
            <a:fillRect/>
          </a:stretch>
        </p:blipFill>
        <p:spPr>
          <a:xfrm>
            <a:off x="1233200" y="4178025"/>
            <a:ext cx="1939900" cy="881775"/>
          </a:xfrm>
          <a:prstGeom prst="rect">
            <a:avLst/>
          </a:prstGeom>
          <a:noFill/>
          <a:ln>
            <a:noFill/>
          </a:ln>
        </p:spPr>
      </p:pic>
      <p:pic>
        <p:nvPicPr>
          <p:cNvPr id="143" name="Google Shape;143;p29"/>
          <p:cNvPicPr preferRelativeResize="0"/>
          <p:nvPr/>
        </p:nvPicPr>
        <p:blipFill rotWithShape="1">
          <a:blip r:embed="rId5">
            <a:alphaModFix/>
          </a:blip>
          <a:srcRect l="20325" t="6968" r="12370"/>
          <a:stretch/>
        </p:blipFill>
        <p:spPr>
          <a:xfrm>
            <a:off x="1591700" y="1261123"/>
            <a:ext cx="1667088" cy="1536096"/>
          </a:xfrm>
          <a:prstGeom prst="rect">
            <a:avLst/>
          </a:prstGeom>
          <a:noFill/>
          <a:ln w="28575" cap="flat" cmpd="sng">
            <a:solidFill>
              <a:schemeClr val="accent5"/>
            </a:solidFill>
            <a:prstDash val="solid"/>
            <a:round/>
            <a:headEnd type="none" w="sm" len="sm"/>
            <a:tailEnd type="none" w="sm" len="sm"/>
          </a:ln>
        </p:spPr>
      </p:pic>
      <p:pic>
        <p:nvPicPr>
          <p:cNvPr id="144" name="Google Shape;144;p29"/>
          <p:cNvPicPr preferRelativeResize="0"/>
          <p:nvPr/>
        </p:nvPicPr>
        <p:blipFill rotWithShape="1">
          <a:blip r:embed="rId6">
            <a:alphaModFix/>
          </a:blip>
          <a:srcRect l="8340" t="11635" b="5726"/>
          <a:stretch/>
        </p:blipFill>
        <p:spPr>
          <a:xfrm>
            <a:off x="540150" y="2156875"/>
            <a:ext cx="1191414" cy="1610972"/>
          </a:xfrm>
          <a:prstGeom prst="rect">
            <a:avLst/>
          </a:prstGeom>
          <a:noFill/>
          <a:ln>
            <a:noFill/>
          </a:ln>
        </p:spPr>
      </p:pic>
      <p:pic>
        <p:nvPicPr>
          <p:cNvPr id="145" name="Google Shape;145;p29"/>
          <p:cNvPicPr preferRelativeResize="0"/>
          <p:nvPr/>
        </p:nvPicPr>
        <p:blipFill rotWithShape="1">
          <a:blip r:embed="rId7">
            <a:alphaModFix/>
          </a:blip>
          <a:srcRect t="11979" r="11308"/>
          <a:stretch/>
        </p:blipFill>
        <p:spPr>
          <a:xfrm>
            <a:off x="2949675" y="2466001"/>
            <a:ext cx="1082179" cy="161097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9"/>
        <p:cNvGrpSpPr/>
        <p:nvPr/>
      </p:nvGrpSpPr>
      <p:grpSpPr>
        <a:xfrm>
          <a:off x="0" y="0"/>
          <a:ext cx="0" cy="0"/>
          <a:chOff x="0" y="0"/>
          <a:chExt cx="0" cy="0"/>
        </a:xfrm>
      </p:grpSpPr>
      <p:sp>
        <p:nvSpPr>
          <p:cNvPr id="150" name="Google Shape;150;p30"/>
          <p:cNvSpPr txBox="1">
            <a:spLocks noGrp="1"/>
          </p:cNvSpPr>
          <p:nvPr>
            <p:ph type="title" idx="4294967295"/>
          </p:nvPr>
        </p:nvSpPr>
        <p:spPr>
          <a:xfrm>
            <a:off x="207925" y="716775"/>
            <a:ext cx="4572000" cy="28563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800" b="1">
                <a:latin typeface="Playfair Display"/>
                <a:ea typeface="Playfair Display"/>
                <a:cs typeface="Playfair Display"/>
                <a:sym typeface="Playfair Display"/>
              </a:rPr>
              <a:t>What are ACEs?</a:t>
            </a:r>
            <a:endParaRPr sz="3800" b="1">
              <a:latin typeface="Playfair Display"/>
              <a:ea typeface="Playfair Display"/>
              <a:cs typeface="Playfair Display"/>
              <a:sym typeface="Playfair Display"/>
            </a:endParaRPr>
          </a:p>
          <a:p>
            <a:pPr marL="0" lvl="0" indent="0" algn="l" rtl="0">
              <a:spcBef>
                <a:spcPts val="0"/>
              </a:spcBef>
              <a:spcAft>
                <a:spcPts val="0"/>
              </a:spcAft>
              <a:buNone/>
            </a:pPr>
            <a:r>
              <a:rPr lang="en" sz="3800" b="1">
                <a:latin typeface="Playfair Display"/>
                <a:ea typeface="Playfair Display"/>
                <a:cs typeface="Playfair Display"/>
                <a:sym typeface="Playfair Display"/>
              </a:rPr>
              <a:t>Why do they matter?</a:t>
            </a:r>
            <a:endParaRPr sz="3800" b="1">
              <a:latin typeface="Playfair Display"/>
              <a:ea typeface="Playfair Display"/>
              <a:cs typeface="Playfair Display"/>
              <a:sym typeface="Playfair Display"/>
            </a:endParaRPr>
          </a:p>
        </p:txBody>
      </p:sp>
      <p:sp>
        <p:nvSpPr>
          <p:cNvPr id="151" name="Google Shape;151;p30"/>
          <p:cNvSpPr txBox="1">
            <a:spLocks noGrp="1"/>
          </p:cNvSpPr>
          <p:nvPr>
            <p:ph type="body" idx="4294967295"/>
          </p:nvPr>
        </p:nvSpPr>
        <p:spPr>
          <a:xfrm>
            <a:off x="4779925" y="459825"/>
            <a:ext cx="4149000" cy="395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Quattrocento Sans"/>
                <a:ea typeface="Quattrocento Sans"/>
                <a:cs typeface="Quattrocento Sans"/>
                <a:sym typeface="Quattrocento Sans"/>
              </a:rPr>
              <a:t>Adverse Childhood Experiences, or </a:t>
            </a:r>
            <a:r>
              <a:rPr lang="en" b="1">
                <a:latin typeface="Quattrocento Sans"/>
                <a:ea typeface="Quattrocento Sans"/>
                <a:cs typeface="Quattrocento Sans"/>
                <a:sym typeface="Quattrocento Sans"/>
              </a:rPr>
              <a:t>ACEs</a:t>
            </a:r>
            <a:r>
              <a:rPr lang="en">
                <a:latin typeface="Quattrocento Sans"/>
                <a:ea typeface="Quattrocento Sans"/>
                <a:cs typeface="Quattrocento Sans"/>
                <a:sym typeface="Quattrocento Sans"/>
              </a:rPr>
              <a:t>, are traumatic childhood experiences, like </a:t>
            </a:r>
            <a:r>
              <a:rPr lang="en" b="1">
                <a:latin typeface="Quattrocento Sans"/>
                <a:ea typeface="Quattrocento Sans"/>
                <a:cs typeface="Quattrocento Sans"/>
                <a:sym typeface="Quattrocento Sans"/>
              </a:rPr>
              <a:t>abuse, neglect, or extreme family dysfunction</a:t>
            </a:r>
            <a:r>
              <a:rPr lang="en">
                <a:latin typeface="Quattrocento Sans"/>
                <a:ea typeface="Quattrocento Sans"/>
                <a:cs typeface="Quattrocento Sans"/>
                <a:sym typeface="Quattrocento Sans"/>
              </a:rPr>
              <a:t>. These traumas have detrimental effects on a person’s emotional, mental, physical, and relational health throughout adulthood. </a:t>
            </a:r>
            <a:endParaRPr>
              <a:latin typeface="Quattrocento Sans"/>
              <a:ea typeface="Quattrocento Sans"/>
              <a:cs typeface="Quattrocento Sans"/>
              <a:sym typeface="Quattrocento Sans"/>
            </a:endParaRPr>
          </a:p>
          <a:p>
            <a:pPr marL="0" lvl="0" indent="0" algn="l" rtl="0">
              <a:spcBef>
                <a:spcPts val="0"/>
              </a:spcBef>
              <a:spcAft>
                <a:spcPts val="0"/>
              </a:spcAft>
              <a:buNone/>
            </a:pPr>
            <a:endParaRPr>
              <a:latin typeface="Quattrocento Sans"/>
              <a:ea typeface="Quattrocento Sans"/>
              <a:cs typeface="Quattrocento Sans"/>
              <a:sym typeface="Quattrocento Sans"/>
            </a:endParaRPr>
          </a:p>
          <a:p>
            <a:pPr marL="0" lvl="0" indent="0" algn="l" rtl="0">
              <a:spcBef>
                <a:spcPts val="0"/>
              </a:spcBef>
              <a:spcAft>
                <a:spcPts val="0"/>
              </a:spcAft>
              <a:buNone/>
            </a:pPr>
            <a:r>
              <a:rPr lang="en">
                <a:latin typeface="Quattrocento Sans"/>
                <a:ea typeface="Quattrocento Sans"/>
                <a:cs typeface="Quattrocento Sans"/>
                <a:sym typeface="Quattrocento Sans"/>
              </a:rPr>
              <a:t>The majority of our clients have a high ACE score, reflecting research that shows impoverished populations have significantly higher ACE exposure.</a:t>
            </a:r>
            <a:endParaRPr>
              <a:latin typeface="Quattrocento Sans"/>
              <a:ea typeface="Quattrocento Sans"/>
              <a:cs typeface="Quattrocento Sans"/>
              <a:sym typeface="Quattrocento Sans"/>
            </a:endParaRPr>
          </a:p>
        </p:txBody>
      </p:sp>
      <p:pic>
        <p:nvPicPr>
          <p:cNvPr id="152" name="Google Shape;152;p30"/>
          <p:cNvPicPr preferRelativeResize="0"/>
          <p:nvPr/>
        </p:nvPicPr>
        <p:blipFill>
          <a:blip r:embed="rId4">
            <a:alphaModFix/>
          </a:blip>
          <a:stretch>
            <a:fillRect/>
          </a:stretch>
        </p:blipFill>
        <p:spPr>
          <a:xfrm>
            <a:off x="1233200" y="4178025"/>
            <a:ext cx="1939900" cy="881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6"/>
        <p:cNvGrpSpPr/>
        <p:nvPr/>
      </p:nvGrpSpPr>
      <p:grpSpPr>
        <a:xfrm>
          <a:off x="0" y="0"/>
          <a:ext cx="0" cy="0"/>
          <a:chOff x="0" y="0"/>
          <a:chExt cx="0" cy="0"/>
        </a:xfrm>
      </p:grpSpPr>
      <p:sp>
        <p:nvSpPr>
          <p:cNvPr id="157" name="Google Shape;157;p31"/>
          <p:cNvSpPr txBox="1">
            <a:spLocks noGrp="1"/>
          </p:cNvSpPr>
          <p:nvPr>
            <p:ph type="title" idx="4294967295"/>
          </p:nvPr>
        </p:nvSpPr>
        <p:spPr>
          <a:xfrm>
            <a:off x="175725" y="727525"/>
            <a:ext cx="4572000" cy="28563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700" b="1">
                <a:latin typeface="Playfair Display"/>
                <a:ea typeface="Playfair Display"/>
                <a:cs typeface="Playfair Display"/>
                <a:sym typeface="Playfair Display"/>
              </a:rPr>
              <a:t>How does understanding trauma help Hope </a:t>
            </a:r>
            <a:endParaRPr sz="3700" b="1">
              <a:latin typeface="Playfair Display"/>
              <a:ea typeface="Playfair Display"/>
              <a:cs typeface="Playfair Display"/>
              <a:sym typeface="Playfair Display"/>
            </a:endParaRPr>
          </a:p>
          <a:p>
            <a:pPr marL="0" lvl="0" indent="0" algn="l" rtl="0">
              <a:spcBef>
                <a:spcPts val="0"/>
              </a:spcBef>
              <a:spcAft>
                <a:spcPts val="0"/>
              </a:spcAft>
              <a:buNone/>
            </a:pPr>
            <a:r>
              <a:rPr lang="en" sz="3700" b="1">
                <a:latin typeface="Playfair Display"/>
                <a:ea typeface="Playfair Display"/>
                <a:cs typeface="Playfair Display"/>
                <a:sym typeface="Playfair Display"/>
              </a:rPr>
              <a:t>better care for women?</a:t>
            </a:r>
            <a:endParaRPr sz="3700" b="1">
              <a:latin typeface="Playfair Display"/>
              <a:ea typeface="Playfair Display"/>
              <a:cs typeface="Playfair Display"/>
              <a:sym typeface="Playfair Display"/>
            </a:endParaRPr>
          </a:p>
        </p:txBody>
      </p:sp>
      <p:sp>
        <p:nvSpPr>
          <p:cNvPr id="158" name="Google Shape;158;p31"/>
          <p:cNvSpPr txBox="1">
            <a:spLocks noGrp="1"/>
          </p:cNvSpPr>
          <p:nvPr>
            <p:ph type="body" idx="4294967295"/>
          </p:nvPr>
        </p:nvSpPr>
        <p:spPr>
          <a:xfrm>
            <a:off x="4747725" y="506425"/>
            <a:ext cx="4149000" cy="329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latin typeface="Quattrocento Sans"/>
                <a:ea typeface="Quattrocento Sans"/>
                <a:cs typeface="Quattrocento Sans"/>
                <a:sym typeface="Quattrocento Sans"/>
              </a:rPr>
              <a:t>Realizing trauma is widespread throughout our communities gives us a better service lens.</a:t>
            </a:r>
            <a:endParaRPr sz="1900">
              <a:latin typeface="Quattrocento Sans"/>
              <a:ea typeface="Quattrocento Sans"/>
              <a:cs typeface="Quattrocento Sans"/>
              <a:sym typeface="Quattrocento Sans"/>
            </a:endParaRPr>
          </a:p>
          <a:p>
            <a:pPr marL="0" lvl="0" indent="0" algn="l" rtl="0">
              <a:spcBef>
                <a:spcPts val="0"/>
              </a:spcBef>
              <a:spcAft>
                <a:spcPts val="0"/>
              </a:spcAft>
              <a:buNone/>
            </a:pPr>
            <a:endParaRPr sz="1900">
              <a:latin typeface="Quattrocento Sans"/>
              <a:ea typeface="Quattrocento Sans"/>
              <a:cs typeface="Quattrocento Sans"/>
              <a:sym typeface="Quattrocento Sans"/>
            </a:endParaRPr>
          </a:p>
          <a:p>
            <a:pPr marL="0" lvl="0" indent="0" algn="l" rtl="0">
              <a:spcBef>
                <a:spcPts val="0"/>
              </a:spcBef>
              <a:spcAft>
                <a:spcPts val="0"/>
              </a:spcAft>
              <a:buNone/>
            </a:pPr>
            <a:r>
              <a:rPr lang="en" sz="1900">
                <a:latin typeface="Quattrocento Sans"/>
                <a:ea typeface="Quattrocento Sans"/>
                <a:cs typeface="Quattrocento Sans"/>
                <a:sym typeface="Quattrocento Sans"/>
              </a:rPr>
              <a:t>Adversity and trauma shape a person’s perceptions, interactions, behaviors &amp; health. We recognize a client’s trauma symptoms and we respond calmly, with grace and love. </a:t>
            </a:r>
            <a:endParaRPr sz="1900">
              <a:latin typeface="Quattrocento Sans"/>
              <a:ea typeface="Quattrocento Sans"/>
              <a:cs typeface="Quattrocento Sans"/>
              <a:sym typeface="Quattrocento Sans"/>
            </a:endParaRPr>
          </a:p>
        </p:txBody>
      </p:sp>
      <p:pic>
        <p:nvPicPr>
          <p:cNvPr id="159" name="Google Shape;159;p31"/>
          <p:cNvPicPr preferRelativeResize="0"/>
          <p:nvPr/>
        </p:nvPicPr>
        <p:blipFill>
          <a:blip r:embed="rId4">
            <a:alphaModFix/>
          </a:blip>
          <a:stretch>
            <a:fillRect/>
          </a:stretch>
        </p:blipFill>
        <p:spPr>
          <a:xfrm>
            <a:off x="1233200" y="4178025"/>
            <a:ext cx="1939900" cy="881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3"/>
        <p:cNvGrpSpPr/>
        <p:nvPr/>
      </p:nvGrpSpPr>
      <p:grpSpPr>
        <a:xfrm>
          <a:off x="0" y="0"/>
          <a:ext cx="0" cy="0"/>
          <a:chOff x="0" y="0"/>
          <a:chExt cx="0" cy="0"/>
        </a:xfrm>
      </p:grpSpPr>
      <p:sp>
        <p:nvSpPr>
          <p:cNvPr id="164" name="Google Shape;164;p32"/>
          <p:cNvSpPr txBox="1">
            <a:spLocks noGrp="1"/>
          </p:cNvSpPr>
          <p:nvPr>
            <p:ph type="title" idx="4294967295"/>
          </p:nvPr>
        </p:nvSpPr>
        <p:spPr>
          <a:xfrm>
            <a:off x="195575" y="738275"/>
            <a:ext cx="4572000" cy="28563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000" b="1">
                <a:latin typeface="Playfair Display"/>
                <a:ea typeface="Playfair Display"/>
                <a:cs typeface="Playfair Display"/>
                <a:sym typeface="Playfair Display"/>
              </a:rPr>
              <a:t>A Day at Hope</a:t>
            </a:r>
            <a:endParaRPr sz="4000" b="1">
              <a:latin typeface="Playfair Display"/>
              <a:ea typeface="Playfair Display"/>
              <a:cs typeface="Playfair Display"/>
              <a:sym typeface="Playfair Display"/>
            </a:endParaRPr>
          </a:p>
        </p:txBody>
      </p:sp>
      <p:sp>
        <p:nvSpPr>
          <p:cNvPr id="165" name="Google Shape;165;p32"/>
          <p:cNvSpPr txBox="1">
            <a:spLocks noGrp="1"/>
          </p:cNvSpPr>
          <p:nvPr>
            <p:ph type="body" idx="4294967295"/>
          </p:nvPr>
        </p:nvSpPr>
        <p:spPr>
          <a:xfrm>
            <a:off x="4211700" y="227400"/>
            <a:ext cx="4704900" cy="4688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a:latin typeface="Quattrocento Sans"/>
                <a:ea typeface="Quattrocento Sans"/>
                <a:cs typeface="Quattrocento Sans"/>
                <a:sym typeface="Quattrocento Sans"/>
              </a:rPr>
              <a:t>We walk alongside women in crisis:	</a:t>
            </a:r>
            <a:endParaRPr sz="2000">
              <a:latin typeface="Quattrocento Sans"/>
              <a:ea typeface="Quattrocento Sans"/>
              <a:cs typeface="Quattrocento Sans"/>
              <a:sym typeface="Quattrocento Sans"/>
            </a:endParaRPr>
          </a:p>
          <a:p>
            <a:pPr marL="457200" lvl="0" indent="-355600" algn="l" rtl="0">
              <a:lnSpc>
                <a:spcPct val="100000"/>
              </a:lnSpc>
              <a:spcBef>
                <a:spcPts val="300"/>
              </a:spcBef>
              <a:spcAft>
                <a:spcPts val="0"/>
              </a:spcAft>
              <a:buSzPts val="2000"/>
              <a:buFont typeface="Quattrocento Sans"/>
              <a:buChar char="●"/>
            </a:pPr>
            <a:r>
              <a:rPr lang="en" sz="2000">
                <a:latin typeface="Quattrocento Sans"/>
                <a:ea typeface="Quattrocento Sans"/>
                <a:cs typeface="Quattrocento Sans"/>
                <a:sym typeface="Quattrocento Sans"/>
              </a:rPr>
              <a:t>Drug or alcohol dependence/recovery</a:t>
            </a:r>
            <a:endParaRPr sz="2000">
              <a:latin typeface="Quattrocento Sans"/>
              <a:ea typeface="Quattrocento Sans"/>
              <a:cs typeface="Quattrocento Sans"/>
              <a:sym typeface="Quattrocento Sans"/>
            </a:endParaRPr>
          </a:p>
          <a:p>
            <a:pPr marL="457200" lvl="0" indent="-355600" algn="l" rtl="0">
              <a:lnSpc>
                <a:spcPct val="100000"/>
              </a:lnSpc>
              <a:spcBef>
                <a:spcPts val="0"/>
              </a:spcBef>
              <a:spcAft>
                <a:spcPts val="0"/>
              </a:spcAft>
              <a:buSzPts val="2000"/>
              <a:buFont typeface="Quattrocento Sans"/>
              <a:buChar char="●"/>
            </a:pPr>
            <a:r>
              <a:rPr lang="en" sz="2000">
                <a:latin typeface="Quattrocento Sans"/>
                <a:ea typeface="Quattrocento Sans"/>
                <a:cs typeface="Quattrocento Sans"/>
                <a:sym typeface="Quattrocento Sans"/>
              </a:rPr>
              <a:t>Domestic or sexual abuse</a:t>
            </a:r>
            <a:endParaRPr sz="2000">
              <a:latin typeface="Quattrocento Sans"/>
              <a:ea typeface="Quattrocento Sans"/>
              <a:cs typeface="Quattrocento Sans"/>
              <a:sym typeface="Quattrocento Sans"/>
            </a:endParaRPr>
          </a:p>
          <a:p>
            <a:pPr marL="457200" lvl="0" indent="-355600" algn="l" rtl="0">
              <a:lnSpc>
                <a:spcPct val="100000"/>
              </a:lnSpc>
              <a:spcBef>
                <a:spcPts val="0"/>
              </a:spcBef>
              <a:spcAft>
                <a:spcPts val="0"/>
              </a:spcAft>
              <a:buSzPts val="2000"/>
              <a:buFont typeface="Quattrocento Sans"/>
              <a:buChar char="●"/>
            </a:pPr>
            <a:r>
              <a:rPr lang="en" sz="2000">
                <a:latin typeface="Quattrocento Sans"/>
                <a:ea typeface="Quattrocento Sans"/>
                <a:cs typeface="Quattrocento Sans"/>
                <a:sym typeface="Quattrocento Sans"/>
              </a:rPr>
              <a:t>Unplanned pregnancy</a:t>
            </a:r>
            <a:endParaRPr sz="2000">
              <a:latin typeface="Quattrocento Sans"/>
              <a:ea typeface="Quattrocento Sans"/>
              <a:cs typeface="Quattrocento Sans"/>
              <a:sym typeface="Quattrocento Sans"/>
            </a:endParaRPr>
          </a:p>
          <a:p>
            <a:pPr marL="457200" lvl="0" indent="-355600" algn="l" rtl="0">
              <a:lnSpc>
                <a:spcPct val="100000"/>
              </a:lnSpc>
              <a:spcBef>
                <a:spcPts val="0"/>
              </a:spcBef>
              <a:spcAft>
                <a:spcPts val="0"/>
              </a:spcAft>
              <a:buSzPts val="2000"/>
              <a:buFont typeface="Quattrocento Sans"/>
              <a:buChar char="●"/>
            </a:pPr>
            <a:r>
              <a:rPr lang="en" sz="2000">
                <a:latin typeface="Quattrocento Sans"/>
                <a:ea typeface="Quattrocento Sans"/>
                <a:cs typeface="Quattrocento Sans"/>
                <a:sym typeface="Quattrocento Sans"/>
              </a:rPr>
              <a:t>Postpartum mental health support</a:t>
            </a:r>
            <a:endParaRPr sz="2000">
              <a:latin typeface="Quattrocento Sans"/>
              <a:ea typeface="Quattrocento Sans"/>
              <a:cs typeface="Quattrocento Sans"/>
              <a:sym typeface="Quattrocento Sans"/>
            </a:endParaRPr>
          </a:p>
          <a:p>
            <a:pPr marL="457200" lvl="0" indent="-355600" algn="l" rtl="0">
              <a:lnSpc>
                <a:spcPct val="100000"/>
              </a:lnSpc>
              <a:spcBef>
                <a:spcPts val="0"/>
              </a:spcBef>
              <a:spcAft>
                <a:spcPts val="0"/>
              </a:spcAft>
              <a:buSzPts val="2000"/>
              <a:buFont typeface="Quattrocento Sans"/>
              <a:buChar char="●"/>
            </a:pPr>
            <a:r>
              <a:rPr lang="en" sz="2000">
                <a:latin typeface="Quattrocento Sans"/>
                <a:ea typeface="Quattrocento Sans"/>
                <a:cs typeface="Quattrocento Sans"/>
                <a:sym typeface="Quattrocento Sans"/>
              </a:rPr>
              <a:t>Unemployment or hardships of poverty</a:t>
            </a:r>
            <a:endParaRPr sz="2000">
              <a:latin typeface="Quattrocento Sans"/>
              <a:ea typeface="Quattrocento Sans"/>
              <a:cs typeface="Quattrocento Sans"/>
              <a:sym typeface="Quattrocento Sans"/>
            </a:endParaRPr>
          </a:p>
          <a:p>
            <a:pPr marL="457200" lvl="0" indent="-355600" algn="l" rtl="0">
              <a:lnSpc>
                <a:spcPct val="100000"/>
              </a:lnSpc>
              <a:spcBef>
                <a:spcPts val="0"/>
              </a:spcBef>
              <a:spcAft>
                <a:spcPts val="0"/>
              </a:spcAft>
              <a:buSzPts val="2000"/>
              <a:buFont typeface="Quattrocento Sans"/>
              <a:buChar char="●"/>
            </a:pPr>
            <a:r>
              <a:rPr lang="en" sz="2000">
                <a:latin typeface="Quattrocento Sans"/>
                <a:ea typeface="Quattrocento Sans"/>
                <a:cs typeface="Quattrocento Sans"/>
                <a:sym typeface="Quattrocento Sans"/>
              </a:rPr>
              <a:t>Homelessness</a:t>
            </a:r>
            <a:endParaRPr sz="2000">
              <a:latin typeface="Quattrocento Sans"/>
              <a:ea typeface="Quattrocento Sans"/>
              <a:cs typeface="Quattrocento Sans"/>
              <a:sym typeface="Quattrocento Sans"/>
            </a:endParaRPr>
          </a:p>
          <a:p>
            <a:pPr marL="457200" lvl="0" indent="-355600" algn="l" rtl="0">
              <a:lnSpc>
                <a:spcPct val="100000"/>
              </a:lnSpc>
              <a:spcBef>
                <a:spcPts val="0"/>
              </a:spcBef>
              <a:spcAft>
                <a:spcPts val="0"/>
              </a:spcAft>
              <a:buSzPts val="2000"/>
              <a:buFont typeface="Quattrocento Sans"/>
              <a:buChar char="●"/>
            </a:pPr>
            <a:r>
              <a:rPr lang="en" sz="2000">
                <a:latin typeface="Quattrocento Sans"/>
                <a:ea typeface="Quattrocento Sans"/>
                <a:cs typeface="Quattrocento Sans"/>
                <a:sym typeface="Quattrocento Sans"/>
              </a:rPr>
              <a:t>Sexual violence or trafficking</a:t>
            </a:r>
            <a:endParaRPr sz="2000">
              <a:latin typeface="Quattrocento Sans"/>
              <a:ea typeface="Quattrocento Sans"/>
              <a:cs typeface="Quattrocento Sans"/>
              <a:sym typeface="Quattrocento Sans"/>
            </a:endParaRPr>
          </a:p>
          <a:p>
            <a:pPr marL="457200" lvl="0" indent="-355600" algn="l" rtl="0">
              <a:lnSpc>
                <a:spcPct val="100000"/>
              </a:lnSpc>
              <a:spcBef>
                <a:spcPts val="0"/>
              </a:spcBef>
              <a:spcAft>
                <a:spcPts val="0"/>
              </a:spcAft>
              <a:buSzPts val="2000"/>
              <a:buFont typeface="Quattrocento Sans"/>
              <a:buChar char="●"/>
            </a:pPr>
            <a:r>
              <a:rPr lang="en" sz="2000">
                <a:latin typeface="Quattrocento Sans"/>
                <a:ea typeface="Quattrocento Sans"/>
                <a:cs typeface="Quattrocento Sans"/>
                <a:sym typeface="Quattrocento Sans"/>
              </a:rPr>
              <a:t>Re-entry support after incarceration</a:t>
            </a:r>
            <a:endParaRPr sz="2000">
              <a:latin typeface="Quattrocento Sans"/>
              <a:ea typeface="Quattrocento Sans"/>
              <a:cs typeface="Quattrocento Sans"/>
              <a:sym typeface="Quattrocento Sans"/>
            </a:endParaRPr>
          </a:p>
          <a:p>
            <a:pPr marL="457200" lvl="0" indent="-355600" algn="l" rtl="0">
              <a:lnSpc>
                <a:spcPct val="100000"/>
              </a:lnSpc>
              <a:spcBef>
                <a:spcPts val="0"/>
              </a:spcBef>
              <a:spcAft>
                <a:spcPts val="0"/>
              </a:spcAft>
              <a:buSzPts val="2000"/>
              <a:buFont typeface="Quattrocento Sans"/>
              <a:buChar char="●"/>
            </a:pPr>
            <a:r>
              <a:rPr lang="en" sz="2000">
                <a:latin typeface="Quattrocento Sans"/>
                <a:ea typeface="Quattrocento Sans"/>
                <a:cs typeface="Quattrocento Sans"/>
                <a:sym typeface="Quattrocento Sans"/>
              </a:rPr>
              <a:t>Family conflict/dysfunction</a:t>
            </a:r>
            <a:endParaRPr sz="2000">
              <a:latin typeface="Quattrocento Sans"/>
              <a:ea typeface="Quattrocento Sans"/>
              <a:cs typeface="Quattrocento Sans"/>
              <a:sym typeface="Quattrocento Sans"/>
            </a:endParaRPr>
          </a:p>
          <a:p>
            <a:pPr marL="457200" lvl="0" indent="-355600" algn="l" rtl="0">
              <a:lnSpc>
                <a:spcPct val="100000"/>
              </a:lnSpc>
              <a:spcBef>
                <a:spcPts val="0"/>
              </a:spcBef>
              <a:spcAft>
                <a:spcPts val="0"/>
              </a:spcAft>
              <a:buSzPts val="2000"/>
              <a:buFont typeface="Quattrocento Sans"/>
              <a:buChar char="●"/>
            </a:pPr>
            <a:r>
              <a:rPr lang="en" sz="2000">
                <a:latin typeface="Quattrocento Sans"/>
                <a:ea typeface="Quattrocento Sans"/>
                <a:cs typeface="Quattrocento Sans"/>
                <a:sym typeface="Quattrocento Sans"/>
              </a:rPr>
              <a:t>Parenting education and support</a:t>
            </a:r>
            <a:endParaRPr sz="2000">
              <a:latin typeface="Quattrocento Sans"/>
              <a:ea typeface="Quattrocento Sans"/>
              <a:cs typeface="Quattrocento Sans"/>
              <a:sym typeface="Quattrocento Sans"/>
            </a:endParaRPr>
          </a:p>
          <a:p>
            <a:pPr marL="457200" lvl="0" indent="-355600" algn="l" rtl="0">
              <a:lnSpc>
                <a:spcPct val="100000"/>
              </a:lnSpc>
              <a:spcBef>
                <a:spcPts val="0"/>
              </a:spcBef>
              <a:spcAft>
                <a:spcPts val="0"/>
              </a:spcAft>
              <a:buSzPts val="2000"/>
              <a:buFont typeface="Quattrocento Sans"/>
              <a:buChar char="●"/>
            </a:pPr>
            <a:r>
              <a:rPr lang="en" sz="2000">
                <a:latin typeface="Quattrocento Sans"/>
                <a:ea typeface="Quattrocento Sans"/>
                <a:cs typeface="Quattrocento Sans"/>
                <a:sym typeface="Quattrocento Sans"/>
              </a:rPr>
              <a:t>Navigating the reunification process with DCS</a:t>
            </a:r>
            <a:endParaRPr sz="2000">
              <a:latin typeface="Quattrocento Sans"/>
              <a:ea typeface="Quattrocento Sans"/>
              <a:cs typeface="Quattrocento Sans"/>
              <a:sym typeface="Quattrocento Sans"/>
            </a:endParaRPr>
          </a:p>
        </p:txBody>
      </p:sp>
      <p:pic>
        <p:nvPicPr>
          <p:cNvPr id="166" name="Google Shape;166;p32"/>
          <p:cNvPicPr preferRelativeResize="0"/>
          <p:nvPr/>
        </p:nvPicPr>
        <p:blipFill>
          <a:blip r:embed="rId4">
            <a:alphaModFix/>
          </a:blip>
          <a:stretch>
            <a:fillRect/>
          </a:stretch>
        </p:blipFill>
        <p:spPr>
          <a:xfrm>
            <a:off x="1233200" y="4178025"/>
            <a:ext cx="1939900" cy="881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0"/>
        <p:cNvGrpSpPr/>
        <p:nvPr/>
      </p:nvGrpSpPr>
      <p:grpSpPr>
        <a:xfrm>
          <a:off x="0" y="0"/>
          <a:ext cx="0" cy="0"/>
          <a:chOff x="0" y="0"/>
          <a:chExt cx="0" cy="0"/>
        </a:xfrm>
      </p:grpSpPr>
      <p:sp>
        <p:nvSpPr>
          <p:cNvPr id="171" name="Google Shape;171;p33"/>
          <p:cNvSpPr txBox="1">
            <a:spLocks noGrp="1"/>
          </p:cNvSpPr>
          <p:nvPr>
            <p:ph type="title" idx="4294967295"/>
          </p:nvPr>
        </p:nvSpPr>
        <p:spPr>
          <a:xfrm>
            <a:off x="195575" y="706050"/>
            <a:ext cx="4572000" cy="28563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800" b="1">
                <a:latin typeface="Playfair Display"/>
                <a:ea typeface="Playfair Display"/>
                <a:cs typeface="Playfair Display"/>
                <a:sym typeface="Playfair Display"/>
              </a:rPr>
              <a:t>What does holistic care look like at Hope?</a:t>
            </a:r>
            <a:endParaRPr sz="3800" b="1">
              <a:latin typeface="Playfair Display"/>
              <a:ea typeface="Playfair Display"/>
              <a:cs typeface="Playfair Display"/>
              <a:sym typeface="Playfair Display"/>
            </a:endParaRPr>
          </a:p>
        </p:txBody>
      </p:sp>
      <p:sp>
        <p:nvSpPr>
          <p:cNvPr id="172" name="Google Shape;172;p33"/>
          <p:cNvSpPr txBox="1">
            <a:spLocks noGrp="1"/>
          </p:cNvSpPr>
          <p:nvPr>
            <p:ph type="body" idx="4294967295"/>
          </p:nvPr>
        </p:nvSpPr>
        <p:spPr>
          <a:xfrm>
            <a:off x="4767575" y="323825"/>
            <a:ext cx="4149000" cy="420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Quattrocento Sans"/>
                <a:ea typeface="Quattrocento Sans"/>
                <a:cs typeface="Quattrocento Sans"/>
                <a:sym typeface="Quattrocento Sans"/>
              </a:rPr>
              <a:t>Hope offers life skills classes and job training to support the </a:t>
            </a:r>
            <a:r>
              <a:rPr lang="en" b="1">
                <a:latin typeface="Quattrocento Sans"/>
                <a:ea typeface="Quattrocento Sans"/>
                <a:cs typeface="Quattrocento Sans"/>
                <a:sym typeface="Quattrocento Sans"/>
              </a:rPr>
              <a:t>educational</a:t>
            </a:r>
            <a:r>
              <a:rPr lang="en">
                <a:latin typeface="Quattrocento Sans"/>
                <a:ea typeface="Quattrocento Sans"/>
                <a:cs typeface="Quattrocento Sans"/>
                <a:sym typeface="Quattrocento Sans"/>
              </a:rPr>
              <a:t> needs of our clients. Crisis counseling addresses the </a:t>
            </a:r>
            <a:r>
              <a:rPr lang="en" b="1">
                <a:latin typeface="Quattrocento Sans"/>
                <a:ea typeface="Quattrocento Sans"/>
                <a:cs typeface="Quattrocento Sans"/>
                <a:sym typeface="Quattrocento Sans"/>
              </a:rPr>
              <a:t>mental </a:t>
            </a:r>
            <a:r>
              <a:rPr lang="en">
                <a:latin typeface="Quattrocento Sans"/>
                <a:ea typeface="Quattrocento Sans"/>
                <a:cs typeface="Quattrocento Sans"/>
                <a:sym typeface="Quattrocento Sans"/>
              </a:rPr>
              <a:t>health needs of our clients. Mentoring and support groups address the </a:t>
            </a:r>
            <a:r>
              <a:rPr lang="en" b="1">
                <a:latin typeface="Quattrocento Sans"/>
                <a:ea typeface="Quattrocento Sans"/>
                <a:cs typeface="Quattrocento Sans"/>
                <a:sym typeface="Quattrocento Sans"/>
              </a:rPr>
              <a:t>emotional</a:t>
            </a:r>
            <a:r>
              <a:rPr lang="en">
                <a:latin typeface="Quattrocento Sans"/>
                <a:ea typeface="Quattrocento Sans"/>
                <a:cs typeface="Quattrocento Sans"/>
                <a:sym typeface="Quattrocento Sans"/>
              </a:rPr>
              <a:t> and </a:t>
            </a:r>
            <a:r>
              <a:rPr lang="en" b="1">
                <a:latin typeface="Quattrocento Sans"/>
                <a:ea typeface="Quattrocento Sans"/>
                <a:cs typeface="Quattrocento Sans"/>
                <a:sym typeface="Quattrocento Sans"/>
              </a:rPr>
              <a:t>relational</a:t>
            </a:r>
            <a:r>
              <a:rPr lang="en">
                <a:latin typeface="Quattrocento Sans"/>
                <a:ea typeface="Quattrocento Sans"/>
                <a:cs typeface="Quattrocento Sans"/>
                <a:sym typeface="Quattrocento Sans"/>
              </a:rPr>
              <a:t> needs of our clients. Faith-based classes meet the </a:t>
            </a:r>
            <a:r>
              <a:rPr lang="en" b="1">
                <a:latin typeface="Quattrocento Sans"/>
                <a:ea typeface="Quattrocento Sans"/>
                <a:cs typeface="Quattrocento Sans"/>
                <a:sym typeface="Quattrocento Sans"/>
              </a:rPr>
              <a:t>spiritual</a:t>
            </a:r>
            <a:r>
              <a:rPr lang="en">
                <a:latin typeface="Quattrocento Sans"/>
                <a:ea typeface="Quattrocento Sans"/>
                <a:cs typeface="Quattrocento Sans"/>
                <a:sym typeface="Quattrocento Sans"/>
              </a:rPr>
              <a:t> needs of our clients.</a:t>
            </a:r>
            <a:endParaRPr>
              <a:latin typeface="Quattrocento Sans"/>
              <a:ea typeface="Quattrocento Sans"/>
              <a:cs typeface="Quattrocento Sans"/>
              <a:sym typeface="Quattrocento Sans"/>
            </a:endParaRPr>
          </a:p>
          <a:p>
            <a:pPr marL="0" lvl="0" indent="0" algn="l" rtl="0">
              <a:spcBef>
                <a:spcPts val="0"/>
              </a:spcBef>
              <a:spcAft>
                <a:spcPts val="0"/>
              </a:spcAft>
              <a:buNone/>
            </a:pPr>
            <a:endParaRPr>
              <a:latin typeface="Quattrocento Sans"/>
              <a:ea typeface="Quattrocento Sans"/>
              <a:cs typeface="Quattrocento Sans"/>
              <a:sym typeface="Quattrocento Sans"/>
            </a:endParaRPr>
          </a:p>
          <a:p>
            <a:pPr marL="0" lvl="0" indent="0" algn="l" rtl="0">
              <a:spcBef>
                <a:spcPts val="0"/>
              </a:spcBef>
              <a:spcAft>
                <a:spcPts val="0"/>
              </a:spcAft>
              <a:buNone/>
            </a:pPr>
            <a:r>
              <a:rPr lang="en">
                <a:latin typeface="Quattrocento Sans"/>
                <a:ea typeface="Quattrocento Sans"/>
                <a:cs typeface="Quattrocento Sans"/>
                <a:sym typeface="Quattrocento Sans"/>
              </a:rPr>
              <a:t>All program participation accrues points for food, clothing, and utility assistance, helping meet the </a:t>
            </a:r>
            <a:r>
              <a:rPr lang="en" b="1">
                <a:latin typeface="Quattrocento Sans"/>
                <a:ea typeface="Quattrocento Sans"/>
                <a:cs typeface="Quattrocento Sans"/>
                <a:sym typeface="Quattrocento Sans"/>
              </a:rPr>
              <a:t>physical </a:t>
            </a:r>
            <a:r>
              <a:rPr lang="en">
                <a:latin typeface="Quattrocento Sans"/>
                <a:ea typeface="Quattrocento Sans"/>
                <a:cs typeface="Quattrocento Sans"/>
                <a:sym typeface="Quattrocento Sans"/>
              </a:rPr>
              <a:t>needs of our clients.</a:t>
            </a:r>
            <a:endParaRPr>
              <a:latin typeface="Quattrocento Sans"/>
              <a:ea typeface="Quattrocento Sans"/>
              <a:cs typeface="Quattrocento Sans"/>
              <a:sym typeface="Quattrocento Sans"/>
            </a:endParaRPr>
          </a:p>
        </p:txBody>
      </p:sp>
      <p:pic>
        <p:nvPicPr>
          <p:cNvPr id="173" name="Google Shape;173;p33"/>
          <p:cNvPicPr preferRelativeResize="0"/>
          <p:nvPr/>
        </p:nvPicPr>
        <p:blipFill>
          <a:blip r:embed="rId4">
            <a:alphaModFix/>
          </a:blip>
          <a:stretch>
            <a:fillRect/>
          </a:stretch>
        </p:blipFill>
        <p:spPr>
          <a:xfrm>
            <a:off x="1233200" y="4178025"/>
            <a:ext cx="1939900" cy="881775"/>
          </a:xfrm>
          <a:prstGeom prst="rect">
            <a:avLst/>
          </a:prstGeom>
          <a:noFill/>
          <a:ln>
            <a:noFill/>
          </a:ln>
        </p:spPr>
      </p:pic>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1A469F"/>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1157</Words>
  <Application>Microsoft Macintosh PowerPoint</Application>
  <PresentationFormat>On-screen Show (16:9)</PresentationFormat>
  <Paragraphs>131</Paragraphs>
  <Slides>20</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Economica</vt:lpstr>
      <vt:lpstr>Open Sans</vt:lpstr>
      <vt:lpstr>Lato</vt:lpstr>
      <vt:lpstr>Playfair Display</vt:lpstr>
      <vt:lpstr>Calibri</vt:lpstr>
      <vt:lpstr>Quattrocento Sans</vt:lpstr>
      <vt:lpstr>Arial</vt:lpstr>
      <vt:lpstr>Coral</vt:lpstr>
      <vt:lpstr>Luxe</vt:lpstr>
      <vt:lpstr>Help for Today Hope for Tomorrow</vt:lpstr>
      <vt:lpstr>Hope’s Mission</vt:lpstr>
      <vt:lpstr>Hope’s History and Community Footprint</vt:lpstr>
      <vt:lpstr>Hope’s Dedication to Trauma Informed Care</vt:lpstr>
      <vt:lpstr>Our Clients</vt:lpstr>
      <vt:lpstr>What are ACEs? Why do they matter?</vt:lpstr>
      <vt:lpstr>How does understanding trauma help Hope  better care for women?</vt:lpstr>
      <vt:lpstr>A Day at Hope</vt:lpstr>
      <vt:lpstr>What does holistic care look like at Hope?</vt:lpstr>
      <vt:lpstr>How is Hope helping women &amp; families in need?</vt:lpstr>
      <vt:lpstr>Free services at Hope</vt:lpstr>
      <vt:lpstr>PowerPoint Presentation</vt:lpstr>
      <vt:lpstr>How is Hope educating women and teen girls?</vt:lpstr>
      <vt:lpstr>How is Hope helping women heal and make positive change?</vt:lpstr>
      <vt:lpstr>How is HOPE helping women break cycles of abuse?</vt:lpstr>
      <vt:lpstr>How is Hope helping  moms reunify with their children in DCS care?</vt:lpstr>
      <vt:lpstr>How is Hope helping women with postpartum mood disorders? </vt:lpstr>
      <vt:lpstr>Goals of our Educational Programming </vt:lpstr>
      <vt:lpstr>How does Hope measure success? </vt:lpstr>
      <vt:lpstr>What’s your next step?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 for Today Hope for Tomorrow</dc:title>
  <cp:lastModifiedBy>Tammy Abernethy</cp:lastModifiedBy>
  <cp:revision>1</cp:revision>
  <dcterms:modified xsi:type="dcterms:W3CDTF">2022-09-01T17:23:46Z</dcterms:modified>
</cp:coreProperties>
</file>